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handoutMasterIdLst>
    <p:handoutMasterId r:id="rId37"/>
  </p:handoutMasterIdLst>
  <p:sldIdLst>
    <p:sldId id="258" r:id="rId2"/>
    <p:sldId id="259" r:id="rId3"/>
    <p:sldId id="269" r:id="rId4"/>
    <p:sldId id="268" r:id="rId5"/>
    <p:sldId id="270" r:id="rId6"/>
    <p:sldId id="274" r:id="rId7"/>
    <p:sldId id="283" r:id="rId8"/>
    <p:sldId id="276" r:id="rId9"/>
    <p:sldId id="277" r:id="rId10"/>
    <p:sldId id="278" r:id="rId11"/>
    <p:sldId id="279" r:id="rId12"/>
    <p:sldId id="289" r:id="rId13"/>
    <p:sldId id="280" r:id="rId14"/>
    <p:sldId id="290" r:id="rId15"/>
    <p:sldId id="294" r:id="rId16"/>
    <p:sldId id="287" r:id="rId17"/>
    <p:sldId id="285" r:id="rId18"/>
    <p:sldId id="291" r:id="rId19"/>
    <p:sldId id="293" r:id="rId20"/>
    <p:sldId id="273" r:id="rId21"/>
    <p:sldId id="272" r:id="rId22"/>
    <p:sldId id="281" r:id="rId23"/>
    <p:sldId id="282" r:id="rId24"/>
    <p:sldId id="275" r:id="rId25"/>
    <p:sldId id="284" r:id="rId26"/>
    <p:sldId id="261" r:id="rId27"/>
    <p:sldId id="295" r:id="rId28"/>
    <p:sldId id="297" r:id="rId29"/>
    <p:sldId id="296" r:id="rId30"/>
    <p:sldId id="298" r:id="rId31"/>
    <p:sldId id="299" r:id="rId32"/>
    <p:sldId id="300" r:id="rId33"/>
    <p:sldId id="301" r:id="rId34"/>
    <p:sldId id="303" r:id="rId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596"/>
    <a:srgbClr val="136D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9089" autoAdjust="0"/>
  </p:normalViewPr>
  <p:slideViewPr>
    <p:cSldViewPr snapToGrid="0">
      <p:cViewPr varScale="1">
        <p:scale>
          <a:sx n="99" d="100"/>
          <a:sy n="99" d="100"/>
        </p:scale>
        <p:origin x="2016" y="66"/>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Mes_Docs\bureau\Stage%20four%20solaire\Manips\MESOX\Hugo\Donn&#233;es%20oxydation\ZBM_HP_1\Hot%20pressing%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Mes_Docs\bureau\Stage%20four%20solaire\Manips\MESOX\Hugo\Donn&#233;es%20oxydation\ZBM_HP_1\Hot%20pressing%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D:\Mes_Docs\bureau\Stage%20four%20solaire\Manips\MESOX\Hugo\D&#233;tail%20&#233;chantill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cap="all" spc="150" baseline="0">
                <a:solidFill>
                  <a:schemeClr val="tx1">
                    <a:lumMod val="50000"/>
                    <a:lumOff val="50000"/>
                  </a:schemeClr>
                </a:solidFill>
                <a:latin typeface="+mn-lt"/>
                <a:ea typeface="+mn-ea"/>
                <a:cs typeface="+mn-cs"/>
              </a:defRPr>
            </a:pPr>
            <a:r>
              <a:rPr lang="fr-FR" sz="900" dirty="0"/>
              <a:t>Flux solaire et température en fonction du temps</a:t>
            </a:r>
          </a:p>
        </c:rich>
      </c:tx>
      <c:overlay val="0"/>
      <c:spPr>
        <a:noFill/>
        <a:ln>
          <a:noFill/>
        </a:ln>
        <a:effectLst/>
      </c:spPr>
      <c:txPr>
        <a:bodyPr rot="0" spcFirstLastPara="1" vertOverflow="ellipsis" vert="horz" wrap="square" anchor="ctr" anchorCtr="1"/>
        <a:lstStyle/>
        <a:p>
          <a:pPr>
            <a:defRPr sz="960" b="1" i="0" u="none" strike="noStrike" kern="1200" cap="all" spc="150" baseline="0">
              <a:solidFill>
                <a:schemeClr val="tx1">
                  <a:lumMod val="50000"/>
                  <a:lumOff val="50000"/>
                </a:schemeClr>
              </a:solidFill>
              <a:latin typeface="+mn-lt"/>
              <a:ea typeface="+mn-ea"/>
              <a:cs typeface="+mn-cs"/>
            </a:defRPr>
          </a:pPr>
          <a:endParaRPr lang="fr-FR"/>
        </a:p>
      </c:txPr>
    </c:title>
    <c:autoTitleDeleted val="0"/>
    <c:plotArea>
      <c:layout>
        <c:manualLayout>
          <c:layoutTarget val="inner"/>
          <c:xMode val="edge"/>
          <c:yMode val="edge"/>
          <c:x val="0.16578552800812921"/>
          <c:y val="0.22103505408034002"/>
          <c:w val="0.62092887884580306"/>
          <c:h val="0.62768121558246803"/>
        </c:manualLayout>
      </c:layout>
      <c:scatterChart>
        <c:scatterStyle val="smoothMarker"/>
        <c:varyColors val="0"/>
        <c:ser>
          <c:idx val="0"/>
          <c:order val="0"/>
          <c:tx>
            <c:v>Température (K)</c:v>
          </c:tx>
          <c:spPr>
            <a:ln w="28575" cap="rnd">
              <a:solidFill>
                <a:srgbClr val="0070C0"/>
              </a:solidFill>
              <a:round/>
            </a:ln>
            <a:effectLst/>
          </c:spPr>
          <c:marker>
            <c:symbol val="none"/>
          </c:marker>
          <c:xVal>
            <c:numRef>
              <c:f>'Excel Waveform Data'!$A$28:$A$622</c:f>
              <c:numCache>
                <c:formatCode>0.00E+00</c:formatCode>
                <c:ptCount val="59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numCache>
            </c:numRef>
          </c:xVal>
          <c:yVal>
            <c:numRef>
              <c:f>'Excel Waveform Data'!$F$28:$F$622</c:f>
              <c:numCache>
                <c:formatCode>0</c:formatCode>
                <c:ptCount val="595"/>
                <c:pt idx="0">
                  <c:v>706.51509699999997</c:v>
                </c:pt>
                <c:pt idx="1">
                  <c:v>709.31160160000002</c:v>
                </c:pt>
                <c:pt idx="2">
                  <c:v>701.938984</c:v>
                </c:pt>
                <c:pt idx="3">
                  <c:v>704.48127790000001</c:v>
                </c:pt>
                <c:pt idx="4">
                  <c:v>708.2947054</c:v>
                </c:pt>
                <c:pt idx="5">
                  <c:v>708.04046800000003</c:v>
                </c:pt>
                <c:pt idx="6">
                  <c:v>707.53201990000002</c:v>
                </c:pt>
                <c:pt idx="7">
                  <c:v>711.34544740000001</c:v>
                </c:pt>
                <c:pt idx="8">
                  <c:v>709.82004970000003</c:v>
                </c:pt>
                <c:pt idx="9">
                  <c:v>714.39616269999999</c:v>
                </c:pt>
                <c:pt idx="10">
                  <c:v>715.41308560000004</c:v>
                </c:pt>
                <c:pt idx="11">
                  <c:v>725.58220779999999</c:v>
                </c:pt>
                <c:pt idx="12">
                  <c:v>732.44635059999996</c:v>
                </c:pt>
                <c:pt idx="13">
                  <c:v>706.51509699999997</c:v>
                </c:pt>
                <c:pt idx="14">
                  <c:v>760.15721259999998</c:v>
                </c:pt>
                <c:pt idx="15">
                  <c:v>739.31052009999996</c:v>
                </c:pt>
                <c:pt idx="16">
                  <c:v>789.39344559999995</c:v>
                </c:pt>
                <c:pt idx="17">
                  <c:v>819.39235609000002</c:v>
                </c:pt>
                <c:pt idx="18">
                  <c:v>815.07048049000002</c:v>
                </c:pt>
                <c:pt idx="19">
                  <c:v>799.30833040000005</c:v>
                </c:pt>
                <c:pt idx="20">
                  <c:v>846.08630319999997</c:v>
                </c:pt>
                <c:pt idx="21">
                  <c:v>855.74697730000003</c:v>
                </c:pt>
                <c:pt idx="22">
                  <c:v>864.89917660000003</c:v>
                </c:pt>
                <c:pt idx="23">
                  <c:v>883.71204999999998</c:v>
                </c:pt>
                <c:pt idx="24">
                  <c:v>905.3214547</c:v>
                </c:pt>
                <c:pt idx="25">
                  <c:v>921.84627160000002</c:v>
                </c:pt>
                <c:pt idx="26">
                  <c:v>929.21888920000004</c:v>
                </c:pt>
                <c:pt idx="27">
                  <c:v>935.82882129999996</c:v>
                </c:pt>
                <c:pt idx="28">
                  <c:v>956.16706569999997</c:v>
                </c:pt>
                <c:pt idx="29">
                  <c:v>967.86153220000006</c:v>
                </c:pt>
                <c:pt idx="30">
                  <c:v>984.13213840000003</c:v>
                </c:pt>
                <c:pt idx="31">
                  <c:v>998.62313619999998</c:v>
                </c:pt>
                <c:pt idx="32">
                  <c:v>999.13158429999999</c:v>
                </c:pt>
                <c:pt idx="33">
                  <c:v>1033.1981410000001</c:v>
                </c:pt>
                <c:pt idx="34">
                  <c:v>1033.1981410000001</c:v>
                </c:pt>
                <c:pt idx="35">
                  <c:v>1046.4181120000001</c:v>
                </c:pt>
                <c:pt idx="36">
                  <c:v>1063.197193</c:v>
                </c:pt>
                <c:pt idx="37">
                  <c:v>1077.942268</c:v>
                </c:pt>
                <c:pt idx="38">
                  <c:v>1085.8233070000001</c:v>
                </c:pt>
                <c:pt idx="39">
                  <c:v>1096.7550879999999</c:v>
                </c:pt>
                <c:pt idx="40">
                  <c:v>1108.703872</c:v>
                </c:pt>
                <c:pt idx="41">
                  <c:v>1128.279511</c:v>
                </c:pt>
                <c:pt idx="42">
                  <c:v>1142.00785</c:v>
                </c:pt>
                <c:pt idx="43">
                  <c:v>1147.0923310000001</c:v>
                </c:pt>
                <c:pt idx="44">
                  <c:v>1161.837673</c:v>
                </c:pt>
                <c:pt idx="45">
                  <c:v>1169.972896</c:v>
                </c:pt>
                <c:pt idx="46">
                  <c:v>1188.531532</c:v>
                </c:pt>
                <c:pt idx="47">
                  <c:v>1198.954945</c:v>
                </c:pt>
                <c:pt idx="48">
                  <c:v>1212.683284</c:v>
                </c:pt>
                <c:pt idx="49">
                  <c:v>1226.6658070000001</c:v>
                </c:pt>
                <c:pt idx="50">
                  <c:v>1238.36014</c:v>
                </c:pt>
                <c:pt idx="51">
                  <c:v>1249.291921</c:v>
                </c:pt>
                <c:pt idx="52">
                  <c:v>1261.4948890000001</c:v>
                </c:pt>
                <c:pt idx="53">
                  <c:v>1272.680854</c:v>
                </c:pt>
                <c:pt idx="54">
                  <c:v>1277.0027829999999</c:v>
                </c:pt>
                <c:pt idx="55">
                  <c:v>1283.6129020000001</c:v>
                </c:pt>
                <c:pt idx="56">
                  <c:v>1288.1890149999999</c:v>
                </c:pt>
                <c:pt idx="57">
                  <c:v>1300.391983</c:v>
                </c:pt>
                <c:pt idx="58">
                  <c:v>1299.6291639999999</c:v>
                </c:pt>
                <c:pt idx="59">
                  <c:v>1303.696909</c:v>
                </c:pt>
                <c:pt idx="60">
                  <c:v>1307.7643869999999</c:v>
                </c:pt>
                <c:pt idx="61">
                  <c:v>1315.645426</c:v>
                </c:pt>
                <c:pt idx="62">
                  <c:v>1311.832132</c:v>
                </c:pt>
                <c:pt idx="63">
                  <c:v>1311.323764</c:v>
                </c:pt>
                <c:pt idx="64">
                  <c:v>1312.3405</c:v>
                </c:pt>
                <c:pt idx="65">
                  <c:v>1325.560471</c:v>
                </c:pt>
                <c:pt idx="66">
                  <c:v>1334.9668809999998</c:v>
                </c:pt>
                <c:pt idx="67">
                  <c:v>1340.814181</c:v>
                </c:pt>
                <c:pt idx="68">
                  <c:v>1352.0001459999999</c:v>
                </c:pt>
                <c:pt idx="69">
                  <c:v>1357.3388110000001</c:v>
                </c:pt>
                <c:pt idx="70">
                  <c:v>1364.457298</c:v>
                </c:pt>
                <c:pt idx="71">
                  <c:v>1369.287595</c:v>
                </c:pt>
                <c:pt idx="72">
                  <c:v>1380.7280109999999</c:v>
                </c:pt>
                <c:pt idx="73">
                  <c:v>1389.6257860000001</c:v>
                </c:pt>
                <c:pt idx="74">
                  <c:v>1397.252641</c:v>
                </c:pt>
                <c:pt idx="75">
                  <c:v>1403.608309</c:v>
                </c:pt>
                <c:pt idx="76">
                  <c:v>1414.0317219999999</c:v>
                </c:pt>
                <c:pt idx="77">
                  <c:v>1417.0824640000001</c:v>
                </c:pt>
                <c:pt idx="78">
                  <c:v>1430.0482509999999</c:v>
                </c:pt>
                <c:pt idx="79">
                  <c:v>1435.3869159999999</c:v>
                </c:pt>
                <c:pt idx="80">
                  <c:v>1441.7425840000001</c:v>
                </c:pt>
                <c:pt idx="81">
                  <c:v>1452.928549</c:v>
                </c:pt>
                <c:pt idx="82">
                  <c:v>1462.8435939999999</c:v>
                </c:pt>
                <c:pt idx="83">
                  <c:v>1465.1315169999998</c:v>
                </c:pt>
                <c:pt idx="84">
                  <c:v>1471.2330010000001</c:v>
                </c:pt>
                <c:pt idx="85">
                  <c:v>1469.9620810000001</c:v>
                </c:pt>
                <c:pt idx="86">
                  <c:v>1476.0635649999999</c:v>
                </c:pt>
                <c:pt idx="87">
                  <c:v>1485.7241589999999</c:v>
                </c:pt>
                <c:pt idx="88">
                  <c:v>1486.7408949999999</c:v>
                </c:pt>
                <c:pt idx="89">
                  <c:v>1495.6389369999999</c:v>
                </c:pt>
                <c:pt idx="90">
                  <c:v>1497.1643079999999</c:v>
                </c:pt>
                <c:pt idx="91">
                  <c:v>1500.7236849999999</c:v>
                </c:pt>
                <c:pt idx="92">
                  <c:v>1500.4692339999999</c:v>
                </c:pt>
                <c:pt idx="93">
                  <c:v>1508.6047239999998</c:v>
                </c:pt>
                <c:pt idx="94">
                  <c:v>1510.130095</c:v>
                </c:pt>
                <c:pt idx="95">
                  <c:v>1519.7906889999999</c:v>
                </c:pt>
                <c:pt idx="96">
                  <c:v>1532.502025</c:v>
                </c:pt>
                <c:pt idx="97">
                  <c:v>1550.552293</c:v>
                </c:pt>
                <c:pt idx="98">
                  <c:v>1558.9416999999999</c:v>
                </c:pt>
                <c:pt idx="99">
                  <c:v>1566.060187</c:v>
                </c:pt>
                <c:pt idx="100">
                  <c:v>1567.5855579999998</c:v>
                </c:pt>
                <c:pt idx="101">
                  <c:v>1578.008971</c:v>
                </c:pt>
                <c:pt idx="102">
                  <c:v>1590.4661230000002</c:v>
                </c:pt>
                <c:pt idx="103">
                  <c:v>1590.211939</c:v>
                </c:pt>
                <c:pt idx="104">
                  <c:v>1604.9570140000001</c:v>
                </c:pt>
                <c:pt idx="105">
                  <c:v>1616.9057979999998</c:v>
                </c:pt>
                <c:pt idx="106">
                  <c:v>1620.4649079999999</c:v>
                </c:pt>
                <c:pt idx="107">
                  <c:v>1620.4649079999999</c:v>
                </c:pt>
                <c:pt idx="108">
                  <c:v>1623.5156499999998</c:v>
                </c:pt>
                <c:pt idx="109">
                  <c:v>1631.650873</c:v>
                </c:pt>
                <c:pt idx="110">
                  <c:v>1636.9898049999999</c:v>
                </c:pt>
                <c:pt idx="111">
                  <c:v>1639.7863629999999</c:v>
                </c:pt>
                <c:pt idx="112">
                  <c:v>1644.870844</c:v>
                </c:pt>
                <c:pt idx="113">
                  <c:v>1651.989331</c:v>
                </c:pt>
                <c:pt idx="114">
                  <c:v>1657.0738120000001</c:v>
                </c:pt>
                <c:pt idx="115">
                  <c:v>1657.8366310000001</c:v>
                </c:pt>
                <c:pt idx="116">
                  <c:v>1680.4627449999998</c:v>
                </c:pt>
                <c:pt idx="117">
                  <c:v>1672.327522</c:v>
                </c:pt>
                <c:pt idx="118">
                  <c:v>1680.4627449999998</c:v>
                </c:pt>
                <c:pt idx="119">
                  <c:v>1679.4457420000001</c:v>
                </c:pt>
                <c:pt idx="120">
                  <c:v>1684.021855</c:v>
                </c:pt>
                <c:pt idx="121">
                  <c:v>1683.7676710000001</c:v>
                </c:pt>
                <c:pt idx="122">
                  <c:v>1655.0400729999999</c:v>
                </c:pt>
                <c:pt idx="123">
                  <c:v>1691.6489769999998</c:v>
                </c:pt>
                <c:pt idx="124">
                  <c:v>1707.411055</c:v>
                </c:pt>
                <c:pt idx="125">
                  <c:v>1698.513013</c:v>
                </c:pt>
                <c:pt idx="126">
                  <c:v>1698.0043780000001</c:v>
                </c:pt>
                <c:pt idx="127">
                  <c:v>1702.0721229999999</c:v>
                </c:pt>
                <c:pt idx="128">
                  <c:v>1705.8856840000001</c:v>
                </c:pt>
                <c:pt idx="129">
                  <c:v>1707.1566040000002</c:v>
                </c:pt>
                <c:pt idx="130">
                  <c:v>1716.054646</c:v>
                </c:pt>
                <c:pt idx="131">
                  <c:v>1716.3090969999998</c:v>
                </c:pt>
                <c:pt idx="132">
                  <c:v>1732.3253589999999</c:v>
                </c:pt>
                <c:pt idx="133">
                  <c:v>1734.6132819999998</c:v>
                </c:pt>
                <c:pt idx="134">
                  <c:v>1744.0196919999998</c:v>
                </c:pt>
                <c:pt idx="135">
                  <c:v>1748.8502559999999</c:v>
                </c:pt>
                <c:pt idx="136">
                  <c:v>1752.9177340000001</c:v>
                </c:pt>
                <c:pt idx="137">
                  <c:v>1759.2734020000003</c:v>
                </c:pt>
                <c:pt idx="138">
                  <c:v>1763.3411469999999</c:v>
                </c:pt>
                <c:pt idx="139">
                  <c:v>1768.425628</c:v>
                </c:pt>
                <c:pt idx="140">
                  <c:v>1773.001741</c:v>
                </c:pt>
                <c:pt idx="141">
                  <c:v>1774.018744</c:v>
                </c:pt>
                <c:pt idx="142">
                  <c:v>1780.3744120000001</c:v>
                </c:pt>
                <c:pt idx="143">
                  <c:v>1780.1202279999998</c:v>
                </c:pt>
                <c:pt idx="144">
                  <c:v>1782.4081510000001</c:v>
                </c:pt>
                <c:pt idx="145">
                  <c:v>1786.221712</c:v>
                </c:pt>
                <c:pt idx="146">
                  <c:v>1793.3399319999999</c:v>
                </c:pt>
                <c:pt idx="147">
                  <c:v>1794.356935</c:v>
                </c:pt>
                <c:pt idx="148">
                  <c:v>1794.356935</c:v>
                </c:pt>
                <c:pt idx="149">
                  <c:v>1796.8993089999999</c:v>
                </c:pt>
                <c:pt idx="150">
                  <c:v>1800.458419</c:v>
                </c:pt>
                <c:pt idx="151">
                  <c:v>1797.4076770000001</c:v>
                </c:pt>
                <c:pt idx="152">
                  <c:v>1800.458419</c:v>
                </c:pt>
                <c:pt idx="153">
                  <c:v>1811.6443839999999</c:v>
                </c:pt>
                <c:pt idx="154">
                  <c:v>1809.6106450000002</c:v>
                </c:pt>
                <c:pt idx="155">
                  <c:v>1801.475422</c:v>
                </c:pt>
                <c:pt idx="156">
                  <c:v>1814.6951259999998</c:v>
                </c:pt>
                <c:pt idx="157">
                  <c:v>1812.915571</c:v>
                </c:pt>
                <c:pt idx="158">
                  <c:v>1807.0682710000001</c:v>
                </c:pt>
                <c:pt idx="159">
                  <c:v>1813.67839</c:v>
                </c:pt>
                <c:pt idx="160">
                  <c:v>1812.6613869999999</c:v>
                </c:pt>
                <c:pt idx="161">
                  <c:v>1818.7628709999999</c:v>
                </c:pt>
                <c:pt idx="162">
                  <c:v>1816.220497</c:v>
                </c:pt>
                <c:pt idx="163">
                  <c:v>1818.508687</c:v>
                </c:pt>
                <c:pt idx="164">
                  <c:v>1820.2882420000001</c:v>
                </c:pt>
                <c:pt idx="165">
                  <c:v>1814.9495769999999</c:v>
                </c:pt>
                <c:pt idx="166">
                  <c:v>1813.67839</c:v>
                </c:pt>
                <c:pt idx="167">
                  <c:v>1813.67839</c:v>
                </c:pt>
                <c:pt idx="168">
                  <c:v>1815.2037609999998</c:v>
                </c:pt>
                <c:pt idx="169">
                  <c:v>1811.8985680000001</c:v>
                </c:pt>
                <c:pt idx="170">
                  <c:v>1813.67839</c:v>
                </c:pt>
                <c:pt idx="171">
                  <c:v>1806.0515350000001</c:v>
                </c:pt>
                <c:pt idx="172">
                  <c:v>1809.6106450000002</c:v>
                </c:pt>
                <c:pt idx="173">
                  <c:v>1813.67839</c:v>
                </c:pt>
                <c:pt idx="174">
                  <c:v>1805.543167</c:v>
                </c:pt>
                <c:pt idx="175">
                  <c:v>1810.119013</c:v>
                </c:pt>
                <c:pt idx="176">
                  <c:v>1808.5936419999998</c:v>
                </c:pt>
                <c:pt idx="177">
                  <c:v>1814.6951259999998</c:v>
                </c:pt>
                <c:pt idx="178">
                  <c:v>1811.8985680000001</c:v>
                </c:pt>
                <c:pt idx="179">
                  <c:v>1807.5769059999998</c:v>
                </c:pt>
                <c:pt idx="180">
                  <c:v>1805.543167</c:v>
                </c:pt>
                <c:pt idx="181">
                  <c:v>1808.8480930000001</c:v>
                </c:pt>
                <c:pt idx="182">
                  <c:v>1813.1697549999999</c:v>
                </c:pt>
                <c:pt idx="183">
                  <c:v>1807.8310900000001</c:v>
                </c:pt>
                <c:pt idx="184">
                  <c:v>1810.881832</c:v>
                </c:pt>
                <c:pt idx="185">
                  <c:v>1811.6443839999999</c:v>
                </c:pt>
                <c:pt idx="186">
                  <c:v>1811.6443839999999</c:v>
                </c:pt>
                <c:pt idx="187">
                  <c:v>1813.67839</c:v>
                </c:pt>
                <c:pt idx="188">
                  <c:v>1810.6273810000002</c:v>
                </c:pt>
                <c:pt idx="189">
                  <c:v>1810.3734639999998</c:v>
                </c:pt>
                <c:pt idx="190">
                  <c:v>1809.8648289999999</c:v>
                </c:pt>
                <c:pt idx="191">
                  <c:v>1812.6613869999999</c:v>
                </c:pt>
                <c:pt idx="192">
                  <c:v>1809.6106450000002</c:v>
                </c:pt>
                <c:pt idx="193">
                  <c:v>1811.6443839999999</c:v>
                </c:pt>
                <c:pt idx="194">
                  <c:v>1813.67839</c:v>
                </c:pt>
                <c:pt idx="195">
                  <c:v>1811.6443839999999</c:v>
                </c:pt>
                <c:pt idx="196">
                  <c:v>1815.712129</c:v>
                </c:pt>
                <c:pt idx="197">
                  <c:v>1813.9325739999999</c:v>
                </c:pt>
                <c:pt idx="198">
                  <c:v>1815.712129</c:v>
                </c:pt>
                <c:pt idx="199">
                  <c:v>1820.7966099999999</c:v>
                </c:pt>
                <c:pt idx="200">
                  <c:v>1816.7291319999999</c:v>
                </c:pt>
                <c:pt idx="201">
                  <c:v>1815.2037609999998</c:v>
                </c:pt>
                <c:pt idx="202">
                  <c:v>1815.712129</c:v>
                </c:pt>
                <c:pt idx="203">
                  <c:v>1815.712129</c:v>
                </c:pt>
                <c:pt idx="204">
                  <c:v>1816.220497</c:v>
                </c:pt>
                <c:pt idx="205">
                  <c:v>1819.7798739999998</c:v>
                </c:pt>
                <c:pt idx="206">
                  <c:v>1814.4409419999999</c:v>
                </c:pt>
                <c:pt idx="207">
                  <c:v>1814.4409419999999</c:v>
                </c:pt>
                <c:pt idx="208">
                  <c:v>1807.5769059999998</c:v>
                </c:pt>
                <c:pt idx="209">
                  <c:v>1819.017055</c:v>
                </c:pt>
                <c:pt idx="210">
                  <c:v>1822.3219810000001</c:v>
                </c:pt>
                <c:pt idx="211">
                  <c:v>1816.220497</c:v>
                </c:pt>
                <c:pt idx="212">
                  <c:v>1814.1867579999998</c:v>
                </c:pt>
                <c:pt idx="213">
                  <c:v>1815.712129</c:v>
                </c:pt>
                <c:pt idx="214">
                  <c:v>1814.1867579999998</c:v>
                </c:pt>
                <c:pt idx="215">
                  <c:v>1815.712129</c:v>
                </c:pt>
                <c:pt idx="216">
                  <c:v>1817.745868</c:v>
                </c:pt>
                <c:pt idx="217">
                  <c:v>1818.7628709999999</c:v>
                </c:pt>
                <c:pt idx="218">
                  <c:v>1817.745868</c:v>
                </c:pt>
                <c:pt idx="219">
                  <c:v>1814.9495769999999</c:v>
                </c:pt>
                <c:pt idx="220">
                  <c:v>1822.8306160000002</c:v>
                </c:pt>
                <c:pt idx="221">
                  <c:v>1816.7291319999999</c:v>
                </c:pt>
                <c:pt idx="222">
                  <c:v>1819.017055</c:v>
                </c:pt>
                <c:pt idx="223">
                  <c:v>1822.8306160000002</c:v>
                </c:pt>
                <c:pt idx="224">
                  <c:v>1817.745868</c:v>
                </c:pt>
                <c:pt idx="225">
                  <c:v>1820.542426</c:v>
                </c:pt>
                <c:pt idx="226">
                  <c:v>1820.7966099999999</c:v>
                </c:pt>
                <c:pt idx="227">
                  <c:v>1823.847352</c:v>
                </c:pt>
                <c:pt idx="228">
                  <c:v>1813.67839</c:v>
                </c:pt>
                <c:pt idx="229">
                  <c:v>1820.7966099999999</c:v>
                </c:pt>
                <c:pt idx="230">
                  <c:v>1825.8810909999997</c:v>
                </c:pt>
                <c:pt idx="231">
                  <c:v>1820.7966099999999</c:v>
                </c:pt>
                <c:pt idx="232">
                  <c:v>1811.6443839999999</c:v>
                </c:pt>
                <c:pt idx="233">
                  <c:v>1819.7798739999998</c:v>
                </c:pt>
                <c:pt idx="234">
                  <c:v>1822.8306160000002</c:v>
                </c:pt>
                <c:pt idx="235">
                  <c:v>1820.034058</c:v>
                </c:pt>
                <c:pt idx="236">
                  <c:v>1821.8136129999998</c:v>
                </c:pt>
                <c:pt idx="237">
                  <c:v>1822.3219810000001</c:v>
                </c:pt>
                <c:pt idx="238">
                  <c:v>1825.372723</c:v>
                </c:pt>
                <c:pt idx="239">
                  <c:v>1822.5761649999999</c:v>
                </c:pt>
                <c:pt idx="240">
                  <c:v>1821.8136129999998</c:v>
                </c:pt>
                <c:pt idx="241">
                  <c:v>1823.0848000000001</c:v>
                </c:pt>
                <c:pt idx="242">
                  <c:v>1819.017055</c:v>
                </c:pt>
                <c:pt idx="243">
                  <c:v>1825.1185390000001</c:v>
                </c:pt>
                <c:pt idx="244">
                  <c:v>1815.712129</c:v>
                </c:pt>
                <c:pt idx="245">
                  <c:v>1824.3559869999999</c:v>
                </c:pt>
                <c:pt idx="246">
                  <c:v>1824.1015359999997</c:v>
                </c:pt>
                <c:pt idx="247">
                  <c:v>1823.847352</c:v>
                </c:pt>
                <c:pt idx="248">
                  <c:v>1823.0848000000001</c:v>
                </c:pt>
                <c:pt idx="249">
                  <c:v>1815.2037609999998</c:v>
                </c:pt>
                <c:pt idx="250">
                  <c:v>1822.8306160000002</c:v>
                </c:pt>
                <c:pt idx="251">
                  <c:v>1819.017055</c:v>
                </c:pt>
                <c:pt idx="252">
                  <c:v>1825.8810909999997</c:v>
                </c:pt>
                <c:pt idx="253">
                  <c:v>1823.338984</c:v>
                </c:pt>
                <c:pt idx="254">
                  <c:v>1825.1185390000001</c:v>
                </c:pt>
                <c:pt idx="255">
                  <c:v>1828.6776489999997</c:v>
                </c:pt>
                <c:pt idx="256">
                  <c:v>1821.3049780000001</c:v>
                </c:pt>
                <c:pt idx="257">
                  <c:v>1826.135542</c:v>
                </c:pt>
                <c:pt idx="258">
                  <c:v>1827.152278</c:v>
                </c:pt>
                <c:pt idx="259">
                  <c:v>1829.4404679999998</c:v>
                </c:pt>
                <c:pt idx="260">
                  <c:v>1824.8643549999999</c:v>
                </c:pt>
                <c:pt idx="261">
                  <c:v>1831.4742069999998</c:v>
                </c:pt>
                <c:pt idx="262">
                  <c:v>1823.0848000000001</c:v>
                </c:pt>
                <c:pt idx="263">
                  <c:v>1824.6101709999998</c:v>
                </c:pt>
                <c:pt idx="264">
                  <c:v>1828.9321</c:v>
                </c:pt>
                <c:pt idx="265">
                  <c:v>1827.9150970000001</c:v>
                </c:pt>
                <c:pt idx="266">
                  <c:v>1826.3897259999999</c:v>
                </c:pt>
                <c:pt idx="267">
                  <c:v>1822.5761649999999</c:v>
                </c:pt>
                <c:pt idx="268">
                  <c:v>1820.2882420000001</c:v>
                </c:pt>
                <c:pt idx="269">
                  <c:v>1828.4234650000001</c:v>
                </c:pt>
                <c:pt idx="270">
                  <c:v>1832.4912100000001</c:v>
                </c:pt>
                <c:pt idx="271">
                  <c:v>1829.948836</c:v>
                </c:pt>
                <c:pt idx="272">
                  <c:v>1827.9150970000001</c:v>
                </c:pt>
                <c:pt idx="273">
                  <c:v>1821.8136129999998</c:v>
                </c:pt>
                <c:pt idx="274">
                  <c:v>1825.8810909999997</c:v>
                </c:pt>
                <c:pt idx="275">
                  <c:v>1826.8980939999997</c:v>
                </c:pt>
                <c:pt idx="276">
                  <c:v>1829.948836</c:v>
                </c:pt>
                <c:pt idx="277">
                  <c:v>1829.948836</c:v>
                </c:pt>
                <c:pt idx="278">
                  <c:v>1824.8643549999999</c:v>
                </c:pt>
                <c:pt idx="279">
                  <c:v>1831.982575</c:v>
                </c:pt>
                <c:pt idx="280">
                  <c:v>1828.4234650000001</c:v>
                </c:pt>
                <c:pt idx="281">
                  <c:v>1831.982575</c:v>
                </c:pt>
                <c:pt idx="282">
                  <c:v>1834.5249490000001</c:v>
                </c:pt>
                <c:pt idx="283">
                  <c:v>1829.1862839999999</c:v>
                </c:pt>
                <c:pt idx="284">
                  <c:v>1824.1015359999997</c:v>
                </c:pt>
                <c:pt idx="285">
                  <c:v>1831.2200230000001</c:v>
                </c:pt>
                <c:pt idx="286">
                  <c:v>1830.203287</c:v>
                </c:pt>
                <c:pt idx="287">
                  <c:v>1837.575691</c:v>
                </c:pt>
                <c:pt idx="288">
                  <c:v>1825.8810909999997</c:v>
                </c:pt>
                <c:pt idx="289">
                  <c:v>1828.4234650000001</c:v>
                </c:pt>
                <c:pt idx="290">
                  <c:v>1829.948836</c:v>
                </c:pt>
                <c:pt idx="291">
                  <c:v>1827.152278</c:v>
                </c:pt>
                <c:pt idx="292">
                  <c:v>1828.4234650000001</c:v>
                </c:pt>
                <c:pt idx="293">
                  <c:v>1835.541952</c:v>
                </c:pt>
                <c:pt idx="294">
                  <c:v>1831.982575</c:v>
                </c:pt>
                <c:pt idx="295">
                  <c:v>1834.0165809999999</c:v>
                </c:pt>
                <c:pt idx="296">
                  <c:v>1839.3552460000001</c:v>
                </c:pt>
                <c:pt idx="297">
                  <c:v>1830.965839</c:v>
                </c:pt>
                <c:pt idx="298">
                  <c:v>1833.2537619999998</c:v>
                </c:pt>
                <c:pt idx="299">
                  <c:v>1831.982575</c:v>
                </c:pt>
                <c:pt idx="300">
                  <c:v>1825.8810909999997</c:v>
                </c:pt>
                <c:pt idx="301">
                  <c:v>1836.3045039999997</c:v>
                </c:pt>
                <c:pt idx="302">
                  <c:v>1833.2537619999998</c:v>
                </c:pt>
                <c:pt idx="303">
                  <c:v>1830.203287</c:v>
                </c:pt>
                <c:pt idx="304">
                  <c:v>1830.4572039999998</c:v>
                </c:pt>
                <c:pt idx="305">
                  <c:v>1831.982575</c:v>
                </c:pt>
                <c:pt idx="306">
                  <c:v>1836.0503199999998</c:v>
                </c:pt>
                <c:pt idx="307">
                  <c:v>1836.0503199999998</c:v>
                </c:pt>
                <c:pt idx="308">
                  <c:v>1829.1862839999999</c:v>
                </c:pt>
                <c:pt idx="309">
                  <c:v>1830.965839</c:v>
                </c:pt>
                <c:pt idx="310">
                  <c:v>1835.0335840000002</c:v>
                </c:pt>
                <c:pt idx="311">
                  <c:v>1834.0165809999999</c:v>
                </c:pt>
                <c:pt idx="312">
                  <c:v>1828.9321</c:v>
                </c:pt>
                <c:pt idx="313">
                  <c:v>1830.7116550000001</c:v>
                </c:pt>
                <c:pt idx="314">
                  <c:v>1838.0843259999999</c:v>
                </c:pt>
                <c:pt idx="315">
                  <c:v>1837.3215069999999</c:v>
                </c:pt>
                <c:pt idx="316">
                  <c:v>1830.4572039999998</c:v>
                </c:pt>
                <c:pt idx="317">
                  <c:v>1835.0335840000002</c:v>
                </c:pt>
                <c:pt idx="318">
                  <c:v>1832.2370260000002</c:v>
                </c:pt>
                <c:pt idx="319">
                  <c:v>1832.4912100000001</c:v>
                </c:pt>
                <c:pt idx="320">
                  <c:v>1832.2370260000002</c:v>
                </c:pt>
                <c:pt idx="321">
                  <c:v>1833.2537619999998</c:v>
                </c:pt>
                <c:pt idx="322">
                  <c:v>1831.2200230000001</c:v>
                </c:pt>
                <c:pt idx="323">
                  <c:v>1838.0843259999999</c:v>
                </c:pt>
                <c:pt idx="324">
                  <c:v>1836.8131389999999</c:v>
                </c:pt>
                <c:pt idx="325">
                  <c:v>1830.4572039999998</c:v>
                </c:pt>
                <c:pt idx="326">
                  <c:v>1834.2707650000002</c:v>
                </c:pt>
                <c:pt idx="327">
                  <c:v>1835.0335840000002</c:v>
                </c:pt>
                <c:pt idx="328">
                  <c:v>1830.965839</c:v>
                </c:pt>
                <c:pt idx="329">
                  <c:v>1835.0335840000002</c:v>
                </c:pt>
                <c:pt idx="330">
                  <c:v>1837.0673230000002</c:v>
                </c:pt>
                <c:pt idx="331">
                  <c:v>1838.8468779999998</c:v>
                </c:pt>
                <c:pt idx="332">
                  <c:v>1838.0843259999999</c:v>
                </c:pt>
                <c:pt idx="333">
                  <c:v>1831.982575</c:v>
                </c:pt>
                <c:pt idx="334">
                  <c:v>1835.0335840000002</c:v>
                </c:pt>
                <c:pt idx="335">
                  <c:v>1829.4404679999998</c:v>
                </c:pt>
                <c:pt idx="336">
                  <c:v>1836.8131389999999</c:v>
                </c:pt>
                <c:pt idx="337">
                  <c:v>1841.1348010000002</c:v>
                </c:pt>
                <c:pt idx="338">
                  <c:v>1837.3215069999999</c:v>
                </c:pt>
                <c:pt idx="339">
                  <c:v>1833.2537619999998</c:v>
                </c:pt>
                <c:pt idx="340">
                  <c:v>1838.5926939999999</c:v>
                </c:pt>
                <c:pt idx="341">
                  <c:v>1841.1348010000002</c:v>
                </c:pt>
                <c:pt idx="342">
                  <c:v>1838.8468779999998</c:v>
                </c:pt>
                <c:pt idx="343">
                  <c:v>1832.9995779999999</c:v>
                </c:pt>
                <c:pt idx="344">
                  <c:v>1833.5082130000001</c:v>
                </c:pt>
                <c:pt idx="345">
                  <c:v>1837.0673230000002</c:v>
                </c:pt>
                <c:pt idx="346">
                  <c:v>1835.0335840000002</c:v>
                </c:pt>
                <c:pt idx="347">
                  <c:v>1837.0673230000002</c:v>
                </c:pt>
                <c:pt idx="348">
                  <c:v>1822.8306160000002</c:v>
                </c:pt>
                <c:pt idx="349">
                  <c:v>1836.0503199999998</c:v>
                </c:pt>
                <c:pt idx="350">
                  <c:v>1843.4229909999999</c:v>
                </c:pt>
                <c:pt idx="351">
                  <c:v>1840.8806169999998</c:v>
                </c:pt>
                <c:pt idx="352">
                  <c:v>1835.0335840000002</c:v>
                </c:pt>
                <c:pt idx="353">
                  <c:v>1844.694178</c:v>
                </c:pt>
                <c:pt idx="354">
                  <c:v>1832.4912100000001</c:v>
                </c:pt>
                <c:pt idx="355">
                  <c:v>1840.1180649999999</c:v>
                </c:pt>
                <c:pt idx="356">
                  <c:v>1839.101062</c:v>
                </c:pt>
                <c:pt idx="357">
                  <c:v>1838.33851</c:v>
                </c:pt>
                <c:pt idx="358">
                  <c:v>1840.1180649999999</c:v>
                </c:pt>
                <c:pt idx="359">
                  <c:v>1838.0843259999999</c:v>
                </c:pt>
                <c:pt idx="360">
                  <c:v>1840.372249</c:v>
                </c:pt>
                <c:pt idx="361">
                  <c:v>1840.372249</c:v>
                </c:pt>
                <c:pt idx="362">
                  <c:v>1838.5926939999999</c:v>
                </c:pt>
                <c:pt idx="363">
                  <c:v>1841.3892519999999</c:v>
                </c:pt>
                <c:pt idx="364">
                  <c:v>1840.8806169999998</c:v>
                </c:pt>
                <c:pt idx="365">
                  <c:v>1840.1180649999999</c:v>
                </c:pt>
                <c:pt idx="366">
                  <c:v>1839.6096969999999</c:v>
                </c:pt>
                <c:pt idx="367">
                  <c:v>1838.0843259999999</c:v>
                </c:pt>
                <c:pt idx="368">
                  <c:v>1840.6264329999999</c:v>
                </c:pt>
                <c:pt idx="369">
                  <c:v>1841.6434360000001</c:v>
                </c:pt>
                <c:pt idx="370">
                  <c:v>1843.168807</c:v>
                </c:pt>
                <c:pt idx="371">
                  <c:v>1836.0503199999998</c:v>
                </c:pt>
                <c:pt idx="372">
                  <c:v>1840.8806169999998</c:v>
                </c:pt>
                <c:pt idx="373">
                  <c:v>1839.101062</c:v>
                </c:pt>
                <c:pt idx="374">
                  <c:v>1842.9146229999999</c:v>
                </c:pt>
                <c:pt idx="375">
                  <c:v>1842.6601719999999</c:v>
                </c:pt>
                <c:pt idx="376">
                  <c:v>1810.881832</c:v>
                </c:pt>
                <c:pt idx="377">
                  <c:v>1840.1180649999999</c:v>
                </c:pt>
                <c:pt idx="378">
                  <c:v>1846.2195489999999</c:v>
                </c:pt>
                <c:pt idx="379">
                  <c:v>1844.9483620000001</c:v>
                </c:pt>
                <c:pt idx="380">
                  <c:v>1836.5586880000001</c:v>
                </c:pt>
                <c:pt idx="381">
                  <c:v>1843.168807</c:v>
                </c:pt>
                <c:pt idx="382">
                  <c:v>1842.1518040000001</c:v>
                </c:pt>
                <c:pt idx="383">
                  <c:v>1841.1348010000002</c:v>
                </c:pt>
                <c:pt idx="384">
                  <c:v>1840.1180649999999</c:v>
                </c:pt>
                <c:pt idx="385">
                  <c:v>1840.1180649999999</c:v>
                </c:pt>
                <c:pt idx="386">
                  <c:v>1837.0673230000002</c:v>
                </c:pt>
                <c:pt idx="387">
                  <c:v>1838.33851</c:v>
                </c:pt>
                <c:pt idx="388">
                  <c:v>1840.1180649999999</c:v>
                </c:pt>
                <c:pt idx="389">
                  <c:v>1842.9146229999999</c:v>
                </c:pt>
                <c:pt idx="390">
                  <c:v>1841.1348010000002</c:v>
                </c:pt>
                <c:pt idx="391">
                  <c:v>1839.6096969999999</c:v>
                </c:pt>
                <c:pt idx="392">
                  <c:v>1845.7109139999998</c:v>
                </c:pt>
                <c:pt idx="393">
                  <c:v>1836.5586880000001</c:v>
                </c:pt>
                <c:pt idx="394">
                  <c:v>1842.6601719999999</c:v>
                </c:pt>
                <c:pt idx="395">
                  <c:v>1844.1858099999999</c:v>
                </c:pt>
                <c:pt idx="396">
                  <c:v>1838.0843259999999</c:v>
                </c:pt>
                <c:pt idx="397">
                  <c:v>1839.3552460000001</c:v>
                </c:pt>
                <c:pt idx="398">
                  <c:v>1842.1518040000001</c:v>
                </c:pt>
                <c:pt idx="399">
                  <c:v>1838.5926939999999</c:v>
                </c:pt>
                <c:pt idx="400">
                  <c:v>1842.1518040000001</c:v>
                </c:pt>
                <c:pt idx="401">
                  <c:v>1840.372249</c:v>
                </c:pt>
                <c:pt idx="402">
                  <c:v>1841.1348010000002</c:v>
                </c:pt>
                <c:pt idx="403">
                  <c:v>1839.3552460000001</c:v>
                </c:pt>
                <c:pt idx="404">
                  <c:v>1841.3892519999999</c:v>
                </c:pt>
                <c:pt idx="405">
                  <c:v>1838.8468779999998</c:v>
                </c:pt>
                <c:pt idx="406">
                  <c:v>1847.236285</c:v>
                </c:pt>
                <c:pt idx="407">
                  <c:v>1844.1858099999999</c:v>
                </c:pt>
                <c:pt idx="408">
                  <c:v>1840.1180649999999</c:v>
                </c:pt>
                <c:pt idx="409">
                  <c:v>1840.372249</c:v>
                </c:pt>
                <c:pt idx="410">
                  <c:v>1839.3552460000001</c:v>
                </c:pt>
                <c:pt idx="411">
                  <c:v>1849.270291</c:v>
                </c:pt>
                <c:pt idx="412">
                  <c:v>1845.7109139999998</c:v>
                </c:pt>
                <c:pt idx="413">
                  <c:v>1842.9146229999999</c:v>
                </c:pt>
                <c:pt idx="414">
                  <c:v>1845.202546</c:v>
                </c:pt>
                <c:pt idx="415">
                  <c:v>1841.6434360000001</c:v>
                </c:pt>
                <c:pt idx="416">
                  <c:v>1840.372249</c:v>
                </c:pt>
                <c:pt idx="417">
                  <c:v>1843.168807</c:v>
                </c:pt>
                <c:pt idx="418">
                  <c:v>1843.168807</c:v>
                </c:pt>
                <c:pt idx="419">
                  <c:v>1834.2707650000002</c:v>
                </c:pt>
                <c:pt idx="420">
                  <c:v>1838.0843259999999</c:v>
                </c:pt>
                <c:pt idx="421">
                  <c:v>1850.2870269999999</c:v>
                </c:pt>
                <c:pt idx="422">
                  <c:v>1842.9146229999999</c:v>
                </c:pt>
                <c:pt idx="423">
                  <c:v>1840.372249</c:v>
                </c:pt>
                <c:pt idx="424">
                  <c:v>1841.1348010000002</c:v>
                </c:pt>
                <c:pt idx="425">
                  <c:v>1843.168807</c:v>
                </c:pt>
                <c:pt idx="426">
                  <c:v>1848.7616560000001</c:v>
                </c:pt>
                <c:pt idx="427">
                  <c:v>1844.1858099999999</c:v>
                </c:pt>
                <c:pt idx="428">
                  <c:v>1839.6096969999999</c:v>
                </c:pt>
                <c:pt idx="429">
                  <c:v>1842.1518040000001</c:v>
                </c:pt>
                <c:pt idx="430">
                  <c:v>1842.9146229999999</c:v>
                </c:pt>
                <c:pt idx="431">
                  <c:v>1841.3892519999999</c:v>
                </c:pt>
                <c:pt idx="432">
                  <c:v>1840.1180649999999</c:v>
                </c:pt>
                <c:pt idx="433">
                  <c:v>1840.372249</c:v>
                </c:pt>
                <c:pt idx="434">
                  <c:v>1851.8123979999998</c:v>
                </c:pt>
                <c:pt idx="435">
                  <c:v>1842.1518040000001</c:v>
                </c:pt>
                <c:pt idx="436">
                  <c:v>1843.168807</c:v>
                </c:pt>
                <c:pt idx="437">
                  <c:v>1842.1518040000001</c:v>
                </c:pt>
                <c:pt idx="438">
                  <c:v>1841.3892519999999</c:v>
                </c:pt>
                <c:pt idx="439">
                  <c:v>1840.372249</c:v>
                </c:pt>
                <c:pt idx="440">
                  <c:v>1839.101062</c:v>
                </c:pt>
                <c:pt idx="441">
                  <c:v>1842.405988</c:v>
                </c:pt>
                <c:pt idx="442">
                  <c:v>1847.236285</c:v>
                </c:pt>
                <c:pt idx="443">
                  <c:v>1840.1180649999999</c:v>
                </c:pt>
                <c:pt idx="444">
                  <c:v>1843.168807</c:v>
                </c:pt>
                <c:pt idx="445">
                  <c:v>1844.1858099999999</c:v>
                </c:pt>
                <c:pt idx="446">
                  <c:v>1845.202546</c:v>
                </c:pt>
                <c:pt idx="447">
                  <c:v>1843.4229909999999</c:v>
                </c:pt>
                <c:pt idx="448">
                  <c:v>1843.168807</c:v>
                </c:pt>
                <c:pt idx="449">
                  <c:v>1843.168807</c:v>
                </c:pt>
                <c:pt idx="450">
                  <c:v>1843.677175</c:v>
                </c:pt>
                <c:pt idx="451">
                  <c:v>1847.236285</c:v>
                </c:pt>
                <c:pt idx="452">
                  <c:v>1846.7279170000002</c:v>
                </c:pt>
                <c:pt idx="453">
                  <c:v>1845.202546</c:v>
                </c:pt>
                <c:pt idx="454">
                  <c:v>1844.1858099999999</c:v>
                </c:pt>
                <c:pt idx="455">
                  <c:v>1844.1858099999999</c:v>
                </c:pt>
                <c:pt idx="456">
                  <c:v>1840.372249</c:v>
                </c:pt>
                <c:pt idx="457">
                  <c:v>1838.33851</c:v>
                </c:pt>
                <c:pt idx="458">
                  <c:v>1843.168807</c:v>
                </c:pt>
                <c:pt idx="459">
                  <c:v>1840.1180649999999</c:v>
                </c:pt>
                <c:pt idx="460">
                  <c:v>1842.9146229999999</c:v>
                </c:pt>
                <c:pt idx="461">
                  <c:v>1842.9146229999999</c:v>
                </c:pt>
                <c:pt idx="462">
                  <c:v>1751.9007310000002</c:v>
                </c:pt>
                <c:pt idx="463">
                  <c:v>1705.1228649999998</c:v>
                </c:pt>
                <c:pt idx="464">
                  <c:v>1666.4802219999999</c:v>
                </c:pt>
                <c:pt idx="465">
                  <c:v>1634.956066</c:v>
                </c:pt>
                <c:pt idx="466">
                  <c:v>1615.6346109999999</c:v>
                </c:pt>
                <c:pt idx="467">
                  <c:v>1582.5850839999998</c:v>
                </c:pt>
                <c:pt idx="468">
                  <c:v>1561.7382579999999</c:v>
                </c:pt>
                <c:pt idx="469">
                  <c:v>1540.12888</c:v>
                </c:pt>
                <c:pt idx="470">
                  <c:v>1518.0111339999999</c:v>
                </c:pt>
                <c:pt idx="471">
                  <c:v>1494.6222010000001</c:v>
                </c:pt>
                <c:pt idx="472">
                  <c:v>1464.8773329999999</c:v>
                </c:pt>
                <c:pt idx="473">
                  <c:v>1463.351962</c:v>
                </c:pt>
                <c:pt idx="474">
                  <c:v>1442.5054030000001</c:v>
                </c:pt>
                <c:pt idx="475">
                  <c:v>1421.6585770000002</c:v>
                </c:pt>
                <c:pt idx="476">
                  <c:v>1417.336648</c:v>
                </c:pt>
                <c:pt idx="477">
                  <c:v>1382.7617500000001</c:v>
                </c:pt>
                <c:pt idx="478">
                  <c:v>1365.21985</c:v>
                </c:pt>
                <c:pt idx="479">
                  <c:v>1362.1693749999999</c:v>
                </c:pt>
                <c:pt idx="480">
                  <c:v>1330.6449519999999</c:v>
                </c:pt>
                <c:pt idx="481">
                  <c:v>1328.6112130000001</c:v>
                </c:pt>
                <c:pt idx="482">
                  <c:v>1316.4082450000001</c:v>
                </c:pt>
                <c:pt idx="483">
                  <c:v>1314.3745060000001</c:v>
                </c:pt>
                <c:pt idx="484">
                  <c:v>1317.425248</c:v>
                </c:pt>
                <c:pt idx="485">
                  <c:v>1292.2564929999999</c:v>
                </c:pt>
                <c:pt idx="486">
                  <c:v>1191.836458</c:v>
                </c:pt>
                <c:pt idx="487">
                  <c:v>1265.5626339999999</c:v>
                </c:pt>
                <c:pt idx="488">
                  <c:v>1288.9515670000001</c:v>
                </c:pt>
                <c:pt idx="489">
                  <c:v>1252.3426629999999</c:v>
                </c:pt>
                <c:pt idx="490">
                  <c:v>1170.989632</c:v>
                </c:pt>
                <c:pt idx="491">
                  <c:v>1234.8010300000001</c:v>
                </c:pt>
                <c:pt idx="492">
                  <c:v>1221.326875</c:v>
                </c:pt>
                <c:pt idx="493">
                  <c:v>1216.2423939999999</c:v>
                </c:pt>
                <c:pt idx="494">
                  <c:v>1206.073165</c:v>
                </c:pt>
                <c:pt idx="495">
                  <c:v>1201.4970519999999</c:v>
                </c:pt>
                <c:pt idx="496">
                  <c:v>1191.5822739999999</c:v>
                </c:pt>
                <c:pt idx="497">
                  <c:v>1183.701235</c:v>
                </c:pt>
                <c:pt idx="498">
                  <c:v>1177.0911160000001</c:v>
                </c:pt>
                <c:pt idx="499">
                  <c:v>1168.9558930000001</c:v>
                </c:pt>
                <c:pt idx="500">
                  <c:v>1160.057851</c:v>
                </c:pt>
                <c:pt idx="501">
                  <c:v>1154.719186</c:v>
                </c:pt>
                <c:pt idx="502">
                  <c:v>1145.0585919999999</c:v>
                </c:pt>
                <c:pt idx="503">
                  <c:v>1136.6689179999998</c:v>
                </c:pt>
                <c:pt idx="504">
                  <c:v>1135.1435470000001</c:v>
                </c:pt>
                <c:pt idx="505">
                  <c:v>1134.889363</c:v>
                </c:pt>
                <c:pt idx="506">
                  <c:v>1121.669392</c:v>
                </c:pt>
                <c:pt idx="507">
                  <c:v>1114.551172</c:v>
                </c:pt>
                <c:pt idx="508">
                  <c:v>1107.9413199999999</c:v>
                </c:pt>
                <c:pt idx="509">
                  <c:v>1106.415949</c:v>
                </c:pt>
                <c:pt idx="510">
                  <c:v>1096.7550879999999</c:v>
                </c:pt>
                <c:pt idx="511">
                  <c:v>1094.7213489999999</c:v>
                </c:pt>
                <c:pt idx="512">
                  <c:v>1092.4331589999999</c:v>
                </c:pt>
                <c:pt idx="513">
                  <c:v>1084.5521200000001</c:v>
                </c:pt>
                <c:pt idx="514">
                  <c:v>1072.0949679999999</c:v>
                </c:pt>
                <c:pt idx="515">
                  <c:v>1076.4168970000001</c:v>
                </c:pt>
                <c:pt idx="516">
                  <c:v>1067.2646709999999</c:v>
                </c:pt>
                <c:pt idx="517">
                  <c:v>1064.4681129999999</c:v>
                </c:pt>
                <c:pt idx="518">
                  <c:v>1059.1294479999999</c:v>
                </c:pt>
                <c:pt idx="519">
                  <c:v>1052.010961</c:v>
                </c:pt>
                <c:pt idx="520">
                  <c:v>1049.977222</c:v>
                </c:pt>
                <c:pt idx="521">
                  <c:v>1052.5195960000001</c:v>
                </c:pt>
                <c:pt idx="522">
                  <c:v>1039.045441</c:v>
                </c:pt>
                <c:pt idx="523">
                  <c:v>1025.0628646</c:v>
                </c:pt>
                <c:pt idx="524">
                  <c:v>1030.1474257</c:v>
                </c:pt>
                <c:pt idx="525">
                  <c:v>1027.0966837000001</c:v>
                </c:pt>
                <c:pt idx="526">
                  <c:v>1023.0290454999999</c:v>
                </c:pt>
                <c:pt idx="527">
                  <c:v>1022.5205707</c:v>
                </c:pt>
                <c:pt idx="528">
                  <c:v>1009.3007064999999</c:v>
                </c:pt>
                <c:pt idx="529">
                  <c:v>1013.3683714</c:v>
                </c:pt>
                <c:pt idx="530">
                  <c:v>1006.2499912000001</c:v>
                </c:pt>
                <c:pt idx="531">
                  <c:v>1002.1823263</c:v>
                </c:pt>
                <c:pt idx="532">
                  <c:v>1000.1485072</c:v>
                </c:pt>
                <c:pt idx="533">
                  <c:v>996.84355449999998</c:v>
                </c:pt>
                <c:pt idx="534">
                  <c:v>989.2166995</c:v>
                </c:pt>
                <c:pt idx="535">
                  <c:v>984.89482390000001</c:v>
                </c:pt>
                <c:pt idx="536">
                  <c:v>982.35253</c:v>
                </c:pt>
                <c:pt idx="537">
                  <c:v>982.86100480000005</c:v>
                </c:pt>
                <c:pt idx="538">
                  <c:v>980.0645002</c:v>
                </c:pt>
                <c:pt idx="539">
                  <c:v>977.77644369999996</c:v>
                </c:pt>
                <c:pt idx="540">
                  <c:v>968.62421769999992</c:v>
                </c:pt>
                <c:pt idx="541">
                  <c:v>966.84463600000004</c:v>
                </c:pt>
                <c:pt idx="542">
                  <c:v>964.5565795</c:v>
                </c:pt>
                <c:pt idx="543">
                  <c:v>959.47201840000002</c:v>
                </c:pt>
                <c:pt idx="544">
                  <c:v>958.20088480000004</c:v>
                </c:pt>
                <c:pt idx="545">
                  <c:v>952.35363819999998</c:v>
                </c:pt>
                <c:pt idx="546">
                  <c:v>952.35363819999998</c:v>
                </c:pt>
                <c:pt idx="547">
                  <c:v>948.54021069999999</c:v>
                </c:pt>
                <c:pt idx="548">
                  <c:v>945.99791679999998</c:v>
                </c:pt>
                <c:pt idx="549">
                  <c:v>942.43872669999996</c:v>
                </c:pt>
                <c:pt idx="550">
                  <c:v>939.38801139999998</c:v>
                </c:pt>
                <c:pt idx="551">
                  <c:v>934.04921289999993</c:v>
                </c:pt>
                <c:pt idx="552">
                  <c:v>931.25270829999999</c:v>
                </c:pt>
                <c:pt idx="553">
                  <c:v>932.01539379999997</c:v>
                </c:pt>
                <c:pt idx="554">
                  <c:v>924.8969869</c:v>
                </c:pt>
                <c:pt idx="555">
                  <c:v>914.72786470000005</c:v>
                </c:pt>
                <c:pt idx="556">
                  <c:v>920.82934869999997</c:v>
                </c:pt>
                <c:pt idx="557">
                  <c:v>921.84627160000002</c:v>
                </c:pt>
                <c:pt idx="558">
                  <c:v>915.49057689999995</c:v>
                </c:pt>
                <c:pt idx="559">
                  <c:v>914.72786470000005</c:v>
                </c:pt>
                <c:pt idx="560">
                  <c:v>910.66022650000002</c:v>
                </c:pt>
                <c:pt idx="561">
                  <c:v>911.93136010000001</c:v>
                </c:pt>
                <c:pt idx="562">
                  <c:v>902.52492340000003</c:v>
                </c:pt>
                <c:pt idx="563">
                  <c:v>900.49110429999996</c:v>
                </c:pt>
                <c:pt idx="564">
                  <c:v>894.64385770000001</c:v>
                </c:pt>
                <c:pt idx="565">
                  <c:v>894.38962030000005</c:v>
                </c:pt>
                <c:pt idx="566">
                  <c:v>890.32198210000001</c:v>
                </c:pt>
                <c:pt idx="567">
                  <c:v>884.9832103</c:v>
                </c:pt>
                <c:pt idx="568">
                  <c:v>879.39017439999998</c:v>
                </c:pt>
                <c:pt idx="569">
                  <c:v>876.08522170000003</c:v>
                </c:pt>
                <c:pt idx="570">
                  <c:v>882.18667900000003</c:v>
                </c:pt>
                <c:pt idx="571">
                  <c:v>876.84790720000001</c:v>
                </c:pt>
                <c:pt idx="572">
                  <c:v>875.32253619999994</c:v>
                </c:pt>
                <c:pt idx="573">
                  <c:v>872.01755679999997</c:v>
                </c:pt>
                <c:pt idx="574">
                  <c:v>867.44147050000004</c:v>
                </c:pt>
                <c:pt idx="575">
                  <c:v>866.17031020000002</c:v>
                </c:pt>
                <c:pt idx="576">
                  <c:v>863.88228040000001</c:v>
                </c:pt>
                <c:pt idx="577">
                  <c:v>867.94991860000005</c:v>
                </c:pt>
                <c:pt idx="578">
                  <c:v>861.08574910000004</c:v>
                </c:pt>
                <c:pt idx="579">
                  <c:v>854.73005439999997</c:v>
                </c:pt>
                <c:pt idx="580">
                  <c:v>856.5096628</c:v>
                </c:pt>
                <c:pt idx="581">
                  <c:v>855.23850249999998</c:v>
                </c:pt>
                <c:pt idx="582">
                  <c:v>854.73005439999997</c:v>
                </c:pt>
                <c:pt idx="583">
                  <c:v>846.59475930999997</c:v>
                </c:pt>
                <c:pt idx="584">
                  <c:v>848.37435435999998</c:v>
                </c:pt>
                <c:pt idx="585">
                  <c:v>835.40872489000003</c:v>
                </c:pt>
                <c:pt idx="586">
                  <c:v>787.61386389999996</c:v>
                </c:pt>
                <c:pt idx="587">
                  <c:v>755.07265150000001</c:v>
                </c:pt>
                <c:pt idx="588">
                  <c:v>709.31160160000002</c:v>
                </c:pt>
                <c:pt idx="589">
                  <c:v>833.37490045000004</c:v>
                </c:pt>
                <c:pt idx="590">
                  <c:v>833.88335656000004</c:v>
                </c:pt>
                <c:pt idx="591">
                  <c:v>828.29033934999995</c:v>
                </c:pt>
                <c:pt idx="592">
                  <c:v>829.30725156999995</c:v>
                </c:pt>
                <c:pt idx="593">
                  <c:v>826.51074296499996</c:v>
                </c:pt>
                <c:pt idx="594">
                  <c:v>820.40926831000002</c:v>
                </c:pt>
              </c:numCache>
            </c:numRef>
          </c:yVal>
          <c:smooth val="1"/>
          <c:extLst>
            <c:ext xmlns:c16="http://schemas.microsoft.com/office/drawing/2014/chart" uri="{C3380CC4-5D6E-409C-BE32-E72D297353CC}">
              <c16:uniqueId val="{00000000-D367-4E1D-B2E2-FCC1B88D10C9}"/>
            </c:ext>
          </c:extLst>
        </c:ser>
        <c:dLbls>
          <c:showLegendKey val="0"/>
          <c:showVal val="0"/>
          <c:showCatName val="0"/>
          <c:showSerName val="0"/>
          <c:showPercent val="0"/>
          <c:showBubbleSize val="0"/>
        </c:dLbls>
        <c:axId val="738424559"/>
        <c:axId val="847642719"/>
      </c:scatterChart>
      <c:scatterChart>
        <c:scatterStyle val="smoothMarker"/>
        <c:varyColors val="0"/>
        <c:ser>
          <c:idx val="1"/>
          <c:order val="1"/>
          <c:tx>
            <c:v>Flux Solaire (W/m²)</c:v>
          </c:tx>
          <c:spPr>
            <a:ln w="28575" cap="rnd">
              <a:solidFill>
                <a:schemeClr val="accent2"/>
              </a:solidFill>
              <a:round/>
            </a:ln>
            <a:effectLst/>
          </c:spPr>
          <c:marker>
            <c:symbol val="none"/>
          </c:marker>
          <c:xVal>
            <c:numRef>
              <c:f>'Excel Waveform Data'!$A$28:$A$622</c:f>
              <c:numCache>
                <c:formatCode>0.00E+00</c:formatCode>
                <c:ptCount val="59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numCache>
            </c:numRef>
          </c:xVal>
          <c:yVal>
            <c:numRef>
              <c:f>'Excel Waveform Data'!$E$28:$E$622</c:f>
              <c:numCache>
                <c:formatCode>0</c:formatCode>
                <c:ptCount val="595"/>
                <c:pt idx="0">
                  <c:v>978.15</c:v>
                </c:pt>
                <c:pt idx="1">
                  <c:v>978.1</c:v>
                </c:pt>
                <c:pt idx="2">
                  <c:v>978.1</c:v>
                </c:pt>
                <c:pt idx="3">
                  <c:v>978.1</c:v>
                </c:pt>
                <c:pt idx="4">
                  <c:v>979.3</c:v>
                </c:pt>
                <c:pt idx="5">
                  <c:v>978.9</c:v>
                </c:pt>
                <c:pt idx="6">
                  <c:v>978.75</c:v>
                </c:pt>
                <c:pt idx="7">
                  <c:v>978.8</c:v>
                </c:pt>
                <c:pt idx="8">
                  <c:v>978.7</c:v>
                </c:pt>
                <c:pt idx="9">
                  <c:v>979.15</c:v>
                </c:pt>
                <c:pt idx="10">
                  <c:v>979</c:v>
                </c:pt>
                <c:pt idx="11">
                  <c:v>979.3</c:v>
                </c:pt>
                <c:pt idx="12">
                  <c:v>979.2</c:v>
                </c:pt>
                <c:pt idx="13">
                  <c:v>978.9</c:v>
                </c:pt>
                <c:pt idx="14">
                  <c:v>979</c:v>
                </c:pt>
                <c:pt idx="15">
                  <c:v>978.7</c:v>
                </c:pt>
                <c:pt idx="16">
                  <c:v>978.8</c:v>
                </c:pt>
                <c:pt idx="17">
                  <c:v>979</c:v>
                </c:pt>
                <c:pt idx="18">
                  <c:v>979.45</c:v>
                </c:pt>
                <c:pt idx="19">
                  <c:v>979.3</c:v>
                </c:pt>
                <c:pt idx="20">
                  <c:v>978.85</c:v>
                </c:pt>
                <c:pt idx="21">
                  <c:v>979</c:v>
                </c:pt>
                <c:pt idx="22">
                  <c:v>977.65</c:v>
                </c:pt>
                <c:pt idx="23">
                  <c:v>978.1</c:v>
                </c:pt>
                <c:pt idx="24">
                  <c:v>978.55</c:v>
                </c:pt>
                <c:pt idx="25">
                  <c:v>978.4</c:v>
                </c:pt>
                <c:pt idx="26">
                  <c:v>979</c:v>
                </c:pt>
                <c:pt idx="27">
                  <c:v>978.8</c:v>
                </c:pt>
                <c:pt idx="28">
                  <c:v>979.2</c:v>
                </c:pt>
                <c:pt idx="29">
                  <c:v>978.45</c:v>
                </c:pt>
                <c:pt idx="30">
                  <c:v>978.7</c:v>
                </c:pt>
                <c:pt idx="31">
                  <c:v>978.85</c:v>
                </c:pt>
                <c:pt idx="32">
                  <c:v>978.8</c:v>
                </c:pt>
                <c:pt idx="33">
                  <c:v>978.35</c:v>
                </c:pt>
                <c:pt idx="34">
                  <c:v>978.5</c:v>
                </c:pt>
                <c:pt idx="35">
                  <c:v>978.35</c:v>
                </c:pt>
                <c:pt idx="36">
                  <c:v>978.4</c:v>
                </c:pt>
                <c:pt idx="37">
                  <c:v>977.95</c:v>
                </c:pt>
                <c:pt idx="38">
                  <c:v>978.1</c:v>
                </c:pt>
                <c:pt idx="39">
                  <c:v>978.5</c:v>
                </c:pt>
                <c:pt idx="40">
                  <c:v>978.95</c:v>
                </c:pt>
                <c:pt idx="41">
                  <c:v>978.8</c:v>
                </c:pt>
                <c:pt idx="42">
                  <c:v>978.05</c:v>
                </c:pt>
                <c:pt idx="43">
                  <c:v>978.3</c:v>
                </c:pt>
                <c:pt idx="44">
                  <c:v>977.55</c:v>
                </c:pt>
                <c:pt idx="45">
                  <c:v>977.8</c:v>
                </c:pt>
                <c:pt idx="46">
                  <c:v>978.1</c:v>
                </c:pt>
                <c:pt idx="47">
                  <c:v>978</c:v>
                </c:pt>
                <c:pt idx="48">
                  <c:v>977.6</c:v>
                </c:pt>
                <c:pt idx="49">
                  <c:v>979.4</c:v>
                </c:pt>
                <c:pt idx="50">
                  <c:v>978.8</c:v>
                </c:pt>
                <c:pt idx="51">
                  <c:v>978.8</c:v>
                </c:pt>
                <c:pt idx="52">
                  <c:v>978.8</c:v>
                </c:pt>
                <c:pt idx="53">
                  <c:v>979.1</c:v>
                </c:pt>
                <c:pt idx="54">
                  <c:v>979</c:v>
                </c:pt>
                <c:pt idx="55">
                  <c:v>979.3</c:v>
                </c:pt>
                <c:pt idx="56">
                  <c:v>979.2</c:v>
                </c:pt>
                <c:pt idx="57">
                  <c:v>979.8</c:v>
                </c:pt>
                <c:pt idx="58">
                  <c:v>979.6</c:v>
                </c:pt>
                <c:pt idx="59">
                  <c:v>979.3</c:v>
                </c:pt>
                <c:pt idx="60">
                  <c:v>978.7</c:v>
                </c:pt>
                <c:pt idx="61">
                  <c:v>978.9</c:v>
                </c:pt>
                <c:pt idx="62">
                  <c:v>979.5</c:v>
                </c:pt>
                <c:pt idx="63">
                  <c:v>979.3</c:v>
                </c:pt>
                <c:pt idx="64">
                  <c:v>979.3</c:v>
                </c:pt>
                <c:pt idx="65">
                  <c:v>979.3</c:v>
                </c:pt>
                <c:pt idx="66">
                  <c:v>979.9</c:v>
                </c:pt>
                <c:pt idx="67">
                  <c:v>979.7</c:v>
                </c:pt>
                <c:pt idx="68">
                  <c:v>979.2</c:v>
                </c:pt>
                <c:pt idx="69">
                  <c:v>978.6</c:v>
                </c:pt>
                <c:pt idx="70">
                  <c:v>978.8</c:v>
                </c:pt>
                <c:pt idx="71">
                  <c:v>978.35</c:v>
                </c:pt>
                <c:pt idx="72">
                  <c:v>978.5</c:v>
                </c:pt>
                <c:pt idx="73">
                  <c:v>977.9</c:v>
                </c:pt>
                <c:pt idx="74">
                  <c:v>978.1</c:v>
                </c:pt>
                <c:pt idx="75">
                  <c:v>979</c:v>
                </c:pt>
                <c:pt idx="76">
                  <c:v>978.7</c:v>
                </c:pt>
                <c:pt idx="77">
                  <c:v>978.1</c:v>
                </c:pt>
                <c:pt idx="78">
                  <c:v>978.3</c:v>
                </c:pt>
                <c:pt idx="79">
                  <c:v>978.1</c:v>
                </c:pt>
                <c:pt idx="80">
                  <c:v>977.95</c:v>
                </c:pt>
                <c:pt idx="81">
                  <c:v>978</c:v>
                </c:pt>
                <c:pt idx="82">
                  <c:v>977.85</c:v>
                </c:pt>
                <c:pt idx="83">
                  <c:v>977.9</c:v>
                </c:pt>
                <c:pt idx="84">
                  <c:v>977.75</c:v>
                </c:pt>
                <c:pt idx="85">
                  <c:v>977.8</c:v>
                </c:pt>
                <c:pt idx="86">
                  <c:v>978.25</c:v>
                </c:pt>
                <c:pt idx="87">
                  <c:v>978.1</c:v>
                </c:pt>
                <c:pt idx="88">
                  <c:v>978.1</c:v>
                </c:pt>
                <c:pt idx="89">
                  <c:v>977.95</c:v>
                </c:pt>
                <c:pt idx="90">
                  <c:v>978</c:v>
                </c:pt>
                <c:pt idx="91">
                  <c:v>977.7</c:v>
                </c:pt>
                <c:pt idx="92">
                  <c:v>977.8</c:v>
                </c:pt>
                <c:pt idx="93">
                  <c:v>977.35</c:v>
                </c:pt>
                <c:pt idx="94">
                  <c:v>977.5</c:v>
                </c:pt>
                <c:pt idx="95">
                  <c:v>976.9</c:v>
                </c:pt>
                <c:pt idx="96">
                  <c:v>977.1</c:v>
                </c:pt>
                <c:pt idx="97">
                  <c:v>976.2</c:v>
                </c:pt>
                <c:pt idx="98">
                  <c:v>976.5</c:v>
                </c:pt>
                <c:pt idx="99">
                  <c:v>976.6</c:v>
                </c:pt>
                <c:pt idx="100">
                  <c:v>976.15</c:v>
                </c:pt>
                <c:pt idx="101">
                  <c:v>976.3</c:v>
                </c:pt>
                <c:pt idx="102">
                  <c:v>976.15</c:v>
                </c:pt>
                <c:pt idx="103">
                  <c:v>976.2</c:v>
                </c:pt>
                <c:pt idx="104">
                  <c:v>975.45</c:v>
                </c:pt>
                <c:pt idx="105">
                  <c:v>975.7</c:v>
                </c:pt>
                <c:pt idx="106">
                  <c:v>975.55</c:v>
                </c:pt>
                <c:pt idx="107">
                  <c:v>975.6</c:v>
                </c:pt>
                <c:pt idx="108">
                  <c:v>975.8</c:v>
                </c:pt>
                <c:pt idx="109">
                  <c:v>975.65</c:v>
                </c:pt>
                <c:pt idx="110">
                  <c:v>975.7</c:v>
                </c:pt>
                <c:pt idx="111">
                  <c:v>974.95</c:v>
                </c:pt>
                <c:pt idx="112">
                  <c:v>975.2</c:v>
                </c:pt>
                <c:pt idx="113">
                  <c:v>974.75</c:v>
                </c:pt>
                <c:pt idx="114">
                  <c:v>974.9</c:v>
                </c:pt>
                <c:pt idx="115">
                  <c:v>975.2</c:v>
                </c:pt>
                <c:pt idx="116">
                  <c:v>975.1</c:v>
                </c:pt>
                <c:pt idx="117">
                  <c:v>975.1</c:v>
                </c:pt>
                <c:pt idx="118">
                  <c:v>975.1</c:v>
                </c:pt>
                <c:pt idx="119">
                  <c:v>975.6</c:v>
                </c:pt>
                <c:pt idx="120">
                  <c:v>975.6</c:v>
                </c:pt>
                <c:pt idx="121">
                  <c:v>975.6</c:v>
                </c:pt>
                <c:pt idx="122">
                  <c:v>975.6</c:v>
                </c:pt>
                <c:pt idx="123">
                  <c:v>975.6</c:v>
                </c:pt>
                <c:pt idx="124">
                  <c:v>975.9</c:v>
                </c:pt>
                <c:pt idx="125">
                  <c:v>975.8</c:v>
                </c:pt>
                <c:pt idx="126">
                  <c:v>975.8</c:v>
                </c:pt>
                <c:pt idx="127">
                  <c:v>975.8</c:v>
                </c:pt>
                <c:pt idx="128">
                  <c:v>974.75</c:v>
                </c:pt>
                <c:pt idx="129">
                  <c:v>975.1</c:v>
                </c:pt>
                <c:pt idx="130">
                  <c:v>975.7</c:v>
                </c:pt>
                <c:pt idx="131">
                  <c:v>977.5</c:v>
                </c:pt>
                <c:pt idx="132">
                  <c:v>976.9</c:v>
                </c:pt>
                <c:pt idx="133">
                  <c:v>976.3</c:v>
                </c:pt>
                <c:pt idx="134">
                  <c:v>976.5</c:v>
                </c:pt>
                <c:pt idx="135">
                  <c:v>975.75</c:v>
                </c:pt>
                <c:pt idx="136">
                  <c:v>976</c:v>
                </c:pt>
                <c:pt idx="137">
                  <c:v>975.1</c:v>
                </c:pt>
                <c:pt idx="138">
                  <c:v>975.4</c:v>
                </c:pt>
                <c:pt idx="139">
                  <c:v>976.1</c:v>
                </c:pt>
                <c:pt idx="140">
                  <c:v>976.7</c:v>
                </c:pt>
                <c:pt idx="141">
                  <c:v>976.5</c:v>
                </c:pt>
                <c:pt idx="142">
                  <c:v>976.2</c:v>
                </c:pt>
                <c:pt idx="143">
                  <c:v>976.3</c:v>
                </c:pt>
                <c:pt idx="144">
                  <c:v>976.15</c:v>
                </c:pt>
                <c:pt idx="145">
                  <c:v>976.2</c:v>
                </c:pt>
                <c:pt idx="146">
                  <c:v>976.95</c:v>
                </c:pt>
                <c:pt idx="147">
                  <c:v>976.7</c:v>
                </c:pt>
                <c:pt idx="148">
                  <c:v>977.15</c:v>
                </c:pt>
                <c:pt idx="149">
                  <c:v>977</c:v>
                </c:pt>
                <c:pt idx="150">
                  <c:v>976.6</c:v>
                </c:pt>
                <c:pt idx="151">
                  <c:v>976.75</c:v>
                </c:pt>
                <c:pt idx="152">
                  <c:v>976.7</c:v>
                </c:pt>
                <c:pt idx="153">
                  <c:v>977</c:v>
                </c:pt>
                <c:pt idx="154">
                  <c:v>976.9</c:v>
                </c:pt>
                <c:pt idx="155">
                  <c:v>977.65</c:v>
                </c:pt>
                <c:pt idx="156">
                  <c:v>977.4</c:v>
                </c:pt>
                <c:pt idx="157">
                  <c:v>978</c:v>
                </c:pt>
                <c:pt idx="158">
                  <c:v>977.8</c:v>
                </c:pt>
                <c:pt idx="159">
                  <c:v>978</c:v>
                </c:pt>
                <c:pt idx="160">
                  <c:v>977.1</c:v>
                </c:pt>
                <c:pt idx="161">
                  <c:v>977.4</c:v>
                </c:pt>
                <c:pt idx="162">
                  <c:v>977.55</c:v>
                </c:pt>
                <c:pt idx="163">
                  <c:v>977.5</c:v>
                </c:pt>
                <c:pt idx="164">
                  <c:v>977.35</c:v>
                </c:pt>
                <c:pt idx="165">
                  <c:v>977.4</c:v>
                </c:pt>
                <c:pt idx="166">
                  <c:v>976.35</c:v>
                </c:pt>
                <c:pt idx="167">
                  <c:v>976.7</c:v>
                </c:pt>
                <c:pt idx="168">
                  <c:v>975.8</c:v>
                </c:pt>
                <c:pt idx="169">
                  <c:v>976.1</c:v>
                </c:pt>
                <c:pt idx="170">
                  <c:v>976.6</c:v>
                </c:pt>
                <c:pt idx="171">
                  <c:v>976.15</c:v>
                </c:pt>
                <c:pt idx="172">
                  <c:v>976.3</c:v>
                </c:pt>
                <c:pt idx="173">
                  <c:v>975.85</c:v>
                </c:pt>
                <c:pt idx="174">
                  <c:v>976</c:v>
                </c:pt>
                <c:pt idx="175">
                  <c:v>975.55</c:v>
                </c:pt>
                <c:pt idx="176">
                  <c:v>975.7</c:v>
                </c:pt>
                <c:pt idx="177">
                  <c:v>975.55</c:v>
                </c:pt>
                <c:pt idx="178">
                  <c:v>975.6</c:v>
                </c:pt>
                <c:pt idx="179">
                  <c:v>975.6</c:v>
                </c:pt>
                <c:pt idx="180">
                  <c:v>975.9</c:v>
                </c:pt>
                <c:pt idx="181">
                  <c:v>975.8</c:v>
                </c:pt>
                <c:pt idx="182">
                  <c:v>975.05</c:v>
                </c:pt>
                <c:pt idx="183">
                  <c:v>975.3</c:v>
                </c:pt>
                <c:pt idx="184">
                  <c:v>975.3</c:v>
                </c:pt>
                <c:pt idx="185">
                  <c:v>975.3</c:v>
                </c:pt>
                <c:pt idx="186">
                  <c:v>976.35</c:v>
                </c:pt>
                <c:pt idx="187">
                  <c:v>976</c:v>
                </c:pt>
                <c:pt idx="188">
                  <c:v>976.15</c:v>
                </c:pt>
                <c:pt idx="189">
                  <c:v>976.1</c:v>
                </c:pt>
                <c:pt idx="190">
                  <c:v>976.1</c:v>
                </c:pt>
                <c:pt idx="191">
                  <c:v>976.4</c:v>
                </c:pt>
                <c:pt idx="192">
                  <c:v>976.3</c:v>
                </c:pt>
                <c:pt idx="193">
                  <c:v>976.9</c:v>
                </c:pt>
                <c:pt idx="194">
                  <c:v>976.7</c:v>
                </c:pt>
                <c:pt idx="195">
                  <c:v>976.7</c:v>
                </c:pt>
                <c:pt idx="196">
                  <c:v>976.7</c:v>
                </c:pt>
                <c:pt idx="197">
                  <c:v>976.4</c:v>
                </c:pt>
                <c:pt idx="198">
                  <c:v>976.5</c:v>
                </c:pt>
                <c:pt idx="199">
                  <c:v>976.1</c:v>
                </c:pt>
                <c:pt idx="200">
                  <c:v>976</c:v>
                </c:pt>
                <c:pt idx="201">
                  <c:v>976.45</c:v>
                </c:pt>
                <c:pt idx="202">
                  <c:v>976.3</c:v>
                </c:pt>
                <c:pt idx="203">
                  <c:v>976</c:v>
                </c:pt>
                <c:pt idx="204">
                  <c:v>976.1</c:v>
                </c:pt>
                <c:pt idx="205">
                  <c:v>976.1</c:v>
                </c:pt>
                <c:pt idx="206">
                  <c:v>976.1</c:v>
                </c:pt>
                <c:pt idx="207">
                  <c:v>976.25</c:v>
                </c:pt>
                <c:pt idx="208">
                  <c:v>976.2</c:v>
                </c:pt>
                <c:pt idx="209">
                  <c:v>976.2</c:v>
                </c:pt>
                <c:pt idx="210">
                  <c:v>976.2</c:v>
                </c:pt>
                <c:pt idx="211">
                  <c:v>976.1</c:v>
                </c:pt>
                <c:pt idx="212">
                  <c:v>975.65</c:v>
                </c:pt>
                <c:pt idx="213">
                  <c:v>975.8</c:v>
                </c:pt>
                <c:pt idx="214">
                  <c:v>976.4</c:v>
                </c:pt>
                <c:pt idx="215">
                  <c:v>976.2</c:v>
                </c:pt>
                <c:pt idx="216">
                  <c:v>976.3</c:v>
                </c:pt>
                <c:pt idx="217">
                  <c:v>976.15</c:v>
                </c:pt>
                <c:pt idx="218">
                  <c:v>976.2</c:v>
                </c:pt>
                <c:pt idx="219">
                  <c:v>975.45</c:v>
                </c:pt>
                <c:pt idx="220">
                  <c:v>975.7</c:v>
                </c:pt>
                <c:pt idx="221">
                  <c:v>976</c:v>
                </c:pt>
                <c:pt idx="222">
                  <c:v>975.1</c:v>
                </c:pt>
                <c:pt idx="223">
                  <c:v>975.4</c:v>
                </c:pt>
                <c:pt idx="224">
                  <c:v>975.25</c:v>
                </c:pt>
                <c:pt idx="225">
                  <c:v>975.3</c:v>
                </c:pt>
                <c:pt idx="226">
                  <c:v>975.3</c:v>
                </c:pt>
                <c:pt idx="227">
                  <c:v>975.3</c:v>
                </c:pt>
                <c:pt idx="228">
                  <c:v>975.3</c:v>
                </c:pt>
                <c:pt idx="229">
                  <c:v>975.3</c:v>
                </c:pt>
                <c:pt idx="230">
                  <c:v>975.6</c:v>
                </c:pt>
                <c:pt idx="231">
                  <c:v>975.3</c:v>
                </c:pt>
                <c:pt idx="232">
                  <c:v>975.4</c:v>
                </c:pt>
                <c:pt idx="233">
                  <c:v>975.85</c:v>
                </c:pt>
                <c:pt idx="234">
                  <c:v>975.7</c:v>
                </c:pt>
                <c:pt idx="235">
                  <c:v>975.1</c:v>
                </c:pt>
                <c:pt idx="236">
                  <c:v>975.3</c:v>
                </c:pt>
                <c:pt idx="237">
                  <c:v>975</c:v>
                </c:pt>
                <c:pt idx="238">
                  <c:v>975.1</c:v>
                </c:pt>
                <c:pt idx="239">
                  <c:v>974.65</c:v>
                </c:pt>
                <c:pt idx="240">
                  <c:v>974.8</c:v>
                </c:pt>
                <c:pt idx="241">
                  <c:v>974.7</c:v>
                </c:pt>
                <c:pt idx="242">
                  <c:v>974.1</c:v>
                </c:pt>
                <c:pt idx="243">
                  <c:v>974.3</c:v>
                </c:pt>
                <c:pt idx="244">
                  <c:v>974.15</c:v>
                </c:pt>
                <c:pt idx="245">
                  <c:v>974.2</c:v>
                </c:pt>
                <c:pt idx="246">
                  <c:v>974.2</c:v>
                </c:pt>
                <c:pt idx="247">
                  <c:v>974.2</c:v>
                </c:pt>
                <c:pt idx="248">
                  <c:v>973.9</c:v>
                </c:pt>
                <c:pt idx="249">
                  <c:v>974</c:v>
                </c:pt>
                <c:pt idx="250">
                  <c:v>974.2</c:v>
                </c:pt>
                <c:pt idx="251">
                  <c:v>973.15</c:v>
                </c:pt>
                <c:pt idx="252">
                  <c:v>973.5</c:v>
                </c:pt>
                <c:pt idx="253">
                  <c:v>973.8</c:v>
                </c:pt>
                <c:pt idx="254">
                  <c:v>973.7</c:v>
                </c:pt>
                <c:pt idx="255">
                  <c:v>973.4</c:v>
                </c:pt>
                <c:pt idx="256">
                  <c:v>973.5</c:v>
                </c:pt>
                <c:pt idx="257">
                  <c:v>973.5</c:v>
                </c:pt>
                <c:pt idx="258">
                  <c:v>973.5</c:v>
                </c:pt>
                <c:pt idx="259">
                  <c:v>973.95</c:v>
                </c:pt>
                <c:pt idx="260">
                  <c:v>973.8</c:v>
                </c:pt>
                <c:pt idx="261">
                  <c:v>974</c:v>
                </c:pt>
                <c:pt idx="262">
                  <c:v>974.3</c:v>
                </c:pt>
                <c:pt idx="263">
                  <c:v>974.2</c:v>
                </c:pt>
                <c:pt idx="264">
                  <c:v>974.95</c:v>
                </c:pt>
                <c:pt idx="265">
                  <c:v>974.7</c:v>
                </c:pt>
                <c:pt idx="266">
                  <c:v>974.1</c:v>
                </c:pt>
                <c:pt idx="267">
                  <c:v>974.3</c:v>
                </c:pt>
                <c:pt idx="268">
                  <c:v>973.85</c:v>
                </c:pt>
                <c:pt idx="269">
                  <c:v>974</c:v>
                </c:pt>
                <c:pt idx="270">
                  <c:v>974.3</c:v>
                </c:pt>
                <c:pt idx="271">
                  <c:v>974.3</c:v>
                </c:pt>
                <c:pt idx="272">
                  <c:v>974.3</c:v>
                </c:pt>
                <c:pt idx="273">
                  <c:v>974.15</c:v>
                </c:pt>
                <c:pt idx="274">
                  <c:v>974.2</c:v>
                </c:pt>
                <c:pt idx="275">
                  <c:v>973.9</c:v>
                </c:pt>
                <c:pt idx="276">
                  <c:v>974</c:v>
                </c:pt>
                <c:pt idx="277">
                  <c:v>974.3</c:v>
                </c:pt>
                <c:pt idx="278">
                  <c:v>974.2</c:v>
                </c:pt>
                <c:pt idx="279">
                  <c:v>973.15</c:v>
                </c:pt>
                <c:pt idx="280">
                  <c:v>973.5</c:v>
                </c:pt>
                <c:pt idx="281">
                  <c:v>973.7</c:v>
                </c:pt>
                <c:pt idx="282">
                  <c:v>973.4</c:v>
                </c:pt>
                <c:pt idx="283">
                  <c:v>973.5</c:v>
                </c:pt>
                <c:pt idx="284">
                  <c:v>974.25</c:v>
                </c:pt>
                <c:pt idx="285">
                  <c:v>974</c:v>
                </c:pt>
                <c:pt idx="286">
                  <c:v>973.7</c:v>
                </c:pt>
                <c:pt idx="287">
                  <c:v>973.8</c:v>
                </c:pt>
                <c:pt idx="288">
                  <c:v>973.05</c:v>
                </c:pt>
                <c:pt idx="289">
                  <c:v>973.3</c:v>
                </c:pt>
                <c:pt idx="290">
                  <c:v>973.45</c:v>
                </c:pt>
                <c:pt idx="291">
                  <c:v>973.4</c:v>
                </c:pt>
                <c:pt idx="292">
                  <c:v>973.8</c:v>
                </c:pt>
                <c:pt idx="293">
                  <c:v>973.8</c:v>
                </c:pt>
                <c:pt idx="294">
                  <c:v>973.8</c:v>
                </c:pt>
                <c:pt idx="295">
                  <c:v>973.8</c:v>
                </c:pt>
                <c:pt idx="296">
                  <c:v>973.8</c:v>
                </c:pt>
                <c:pt idx="297">
                  <c:v>973.35</c:v>
                </c:pt>
                <c:pt idx="298">
                  <c:v>973.5</c:v>
                </c:pt>
                <c:pt idx="299">
                  <c:v>973.5</c:v>
                </c:pt>
                <c:pt idx="300">
                  <c:v>973.5</c:v>
                </c:pt>
                <c:pt idx="301">
                  <c:v>973.9</c:v>
                </c:pt>
                <c:pt idx="302">
                  <c:v>974.05</c:v>
                </c:pt>
                <c:pt idx="303">
                  <c:v>974</c:v>
                </c:pt>
                <c:pt idx="304">
                  <c:v>974.9</c:v>
                </c:pt>
                <c:pt idx="305">
                  <c:v>974.6</c:v>
                </c:pt>
                <c:pt idx="306">
                  <c:v>974.3</c:v>
                </c:pt>
                <c:pt idx="307">
                  <c:v>974.4</c:v>
                </c:pt>
                <c:pt idx="308">
                  <c:v>974.4</c:v>
                </c:pt>
                <c:pt idx="309">
                  <c:v>974.4</c:v>
                </c:pt>
                <c:pt idx="310">
                  <c:v>975</c:v>
                </c:pt>
                <c:pt idx="311">
                  <c:v>974.8</c:v>
                </c:pt>
                <c:pt idx="312">
                  <c:v>975.2</c:v>
                </c:pt>
                <c:pt idx="313">
                  <c:v>975.5</c:v>
                </c:pt>
                <c:pt idx="314">
                  <c:v>975.4</c:v>
                </c:pt>
                <c:pt idx="315">
                  <c:v>974.65</c:v>
                </c:pt>
                <c:pt idx="316">
                  <c:v>974.9</c:v>
                </c:pt>
                <c:pt idx="317">
                  <c:v>974.75</c:v>
                </c:pt>
                <c:pt idx="318">
                  <c:v>974.8</c:v>
                </c:pt>
                <c:pt idx="319">
                  <c:v>974.2</c:v>
                </c:pt>
                <c:pt idx="320">
                  <c:v>974.4</c:v>
                </c:pt>
                <c:pt idx="321">
                  <c:v>974.3</c:v>
                </c:pt>
                <c:pt idx="322">
                  <c:v>974.15</c:v>
                </c:pt>
                <c:pt idx="323">
                  <c:v>974.2</c:v>
                </c:pt>
                <c:pt idx="324">
                  <c:v>974.4</c:v>
                </c:pt>
                <c:pt idx="325">
                  <c:v>974.4</c:v>
                </c:pt>
                <c:pt idx="326">
                  <c:v>974.4</c:v>
                </c:pt>
                <c:pt idx="327">
                  <c:v>974.3</c:v>
                </c:pt>
                <c:pt idx="328">
                  <c:v>973.85</c:v>
                </c:pt>
                <c:pt idx="329">
                  <c:v>974</c:v>
                </c:pt>
                <c:pt idx="330">
                  <c:v>973.55</c:v>
                </c:pt>
                <c:pt idx="331">
                  <c:v>973.7</c:v>
                </c:pt>
                <c:pt idx="332">
                  <c:v>973.7</c:v>
                </c:pt>
                <c:pt idx="333">
                  <c:v>973.4</c:v>
                </c:pt>
                <c:pt idx="334">
                  <c:v>973.5</c:v>
                </c:pt>
                <c:pt idx="335">
                  <c:v>973.5</c:v>
                </c:pt>
                <c:pt idx="336">
                  <c:v>973.5</c:v>
                </c:pt>
                <c:pt idx="337">
                  <c:v>974.1</c:v>
                </c:pt>
                <c:pt idx="338">
                  <c:v>973.9</c:v>
                </c:pt>
                <c:pt idx="339">
                  <c:v>974.35</c:v>
                </c:pt>
                <c:pt idx="340">
                  <c:v>974.2</c:v>
                </c:pt>
                <c:pt idx="341">
                  <c:v>974.4</c:v>
                </c:pt>
                <c:pt idx="342">
                  <c:v>975</c:v>
                </c:pt>
                <c:pt idx="343">
                  <c:v>974.8</c:v>
                </c:pt>
                <c:pt idx="344">
                  <c:v>974.95</c:v>
                </c:pt>
                <c:pt idx="345">
                  <c:v>974.9</c:v>
                </c:pt>
                <c:pt idx="346">
                  <c:v>974.15</c:v>
                </c:pt>
                <c:pt idx="347">
                  <c:v>974.4</c:v>
                </c:pt>
                <c:pt idx="348">
                  <c:v>974.1</c:v>
                </c:pt>
                <c:pt idx="349">
                  <c:v>974.2</c:v>
                </c:pt>
                <c:pt idx="350">
                  <c:v>974.2</c:v>
                </c:pt>
                <c:pt idx="351">
                  <c:v>974.2</c:v>
                </c:pt>
                <c:pt idx="352">
                  <c:v>974.6</c:v>
                </c:pt>
                <c:pt idx="353">
                  <c:v>974.75</c:v>
                </c:pt>
                <c:pt idx="354">
                  <c:v>974.7</c:v>
                </c:pt>
                <c:pt idx="355">
                  <c:v>974.7</c:v>
                </c:pt>
                <c:pt idx="356">
                  <c:v>974.7</c:v>
                </c:pt>
                <c:pt idx="357">
                  <c:v>975</c:v>
                </c:pt>
                <c:pt idx="358">
                  <c:v>974.9</c:v>
                </c:pt>
                <c:pt idx="359">
                  <c:v>974.45</c:v>
                </c:pt>
                <c:pt idx="360">
                  <c:v>974.6</c:v>
                </c:pt>
                <c:pt idx="361">
                  <c:v>975.5</c:v>
                </c:pt>
                <c:pt idx="362">
                  <c:v>975.2</c:v>
                </c:pt>
                <c:pt idx="363">
                  <c:v>975.2</c:v>
                </c:pt>
                <c:pt idx="364">
                  <c:v>974.6</c:v>
                </c:pt>
                <c:pt idx="365">
                  <c:v>974.8</c:v>
                </c:pt>
                <c:pt idx="366">
                  <c:v>973.9</c:v>
                </c:pt>
                <c:pt idx="367">
                  <c:v>974.2</c:v>
                </c:pt>
                <c:pt idx="368">
                  <c:v>973.75</c:v>
                </c:pt>
                <c:pt idx="369">
                  <c:v>973.9</c:v>
                </c:pt>
                <c:pt idx="370">
                  <c:v>973.75</c:v>
                </c:pt>
                <c:pt idx="371">
                  <c:v>973.8</c:v>
                </c:pt>
                <c:pt idx="372">
                  <c:v>973.8</c:v>
                </c:pt>
                <c:pt idx="373">
                  <c:v>973.8</c:v>
                </c:pt>
                <c:pt idx="374">
                  <c:v>973.8</c:v>
                </c:pt>
                <c:pt idx="375">
                  <c:v>973.65</c:v>
                </c:pt>
                <c:pt idx="376">
                  <c:v>973.7</c:v>
                </c:pt>
                <c:pt idx="377">
                  <c:v>974</c:v>
                </c:pt>
                <c:pt idx="378">
                  <c:v>973.9</c:v>
                </c:pt>
                <c:pt idx="379">
                  <c:v>973.75</c:v>
                </c:pt>
                <c:pt idx="380">
                  <c:v>973.8</c:v>
                </c:pt>
                <c:pt idx="381">
                  <c:v>973.65</c:v>
                </c:pt>
                <c:pt idx="382">
                  <c:v>973.7</c:v>
                </c:pt>
                <c:pt idx="383">
                  <c:v>973.8</c:v>
                </c:pt>
                <c:pt idx="384">
                  <c:v>973.8</c:v>
                </c:pt>
                <c:pt idx="385">
                  <c:v>973.8</c:v>
                </c:pt>
                <c:pt idx="386">
                  <c:v>973.95</c:v>
                </c:pt>
                <c:pt idx="387">
                  <c:v>973.9</c:v>
                </c:pt>
                <c:pt idx="388">
                  <c:v>973.75</c:v>
                </c:pt>
                <c:pt idx="389">
                  <c:v>973.8</c:v>
                </c:pt>
                <c:pt idx="390">
                  <c:v>972.75</c:v>
                </c:pt>
                <c:pt idx="391">
                  <c:v>973.1</c:v>
                </c:pt>
                <c:pt idx="392">
                  <c:v>973.7</c:v>
                </c:pt>
                <c:pt idx="393">
                  <c:v>973.4</c:v>
                </c:pt>
                <c:pt idx="394">
                  <c:v>973.5</c:v>
                </c:pt>
                <c:pt idx="395">
                  <c:v>974.55</c:v>
                </c:pt>
                <c:pt idx="396">
                  <c:v>974.2</c:v>
                </c:pt>
                <c:pt idx="397">
                  <c:v>974.5</c:v>
                </c:pt>
                <c:pt idx="398">
                  <c:v>974.4</c:v>
                </c:pt>
                <c:pt idx="399">
                  <c:v>973.05</c:v>
                </c:pt>
                <c:pt idx="400">
                  <c:v>973.5</c:v>
                </c:pt>
                <c:pt idx="401">
                  <c:v>974.1</c:v>
                </c:pt>
                <c:pt idx="402">
                  <c:v>973.9</c:v>
                </c:pt>
                <c:pt idx="403">
                  <c:v>973.7</c:v>
                </c:pt>
                <c:pt idx="404">
                  <c:v>973.25</c:v>
                </c:pt>
                <c:pt idx="405">
                  <c:v>973.4</c:v>
                </c:pt>
                <c:pt idx="406">
                  <c:v>972.05</c:v>
                </c:pt>
                <c:pt idx="407">
                  <c:v>972.5</c:v>
                </c:pt>
                <c:pt idx="408">
                  <c:v>972.6</c:v>
                </c:pt>
                <c:pt idx="409">
                  <c:v>974.4</c:v>
                </c:pt>
                <c:pt idx="410">
                  <c:v>973.8</c:v>
                </c:pt>
                <c:pt idx="411">
                  <c:v>973.65</c:v>
                </c:pt>
                <c:pt idx="412">
                  <c:v>973.7</c:v>
                </c:pt>
                <c:pt idx="413">
                  <c:v>973.7</c:v>
                </c:pt>
                <c:pt idx="414">
                  <c:v>973.85</c:v>
                </c:pt>
                <c:pt idx="415">
                  <c:v>973.8</c:v>
                </c:pt>
                <c:pt idx="416">
                  <c:v>973.95</c:v>
                </c:pt>
                <c:pt idx="417">
                  <c:v>973.9</c:v>
                </c:pt>
                <c:pt idx="418">
                  <c:v>974.5</c:v>
                </c:pt>
                <c:pt idx="419">
                  <c:v>974.3</c:v>
                </c:pt>
                <c:pt idx="420">
                  <c:v>973.7</c:v>
                </c:pt>
                <c:pt idx="421">
                  <c:v>973.9</c:v>
                </c:pt>
                <c:pt idx="422">
                  <c:v>974.4</c:v>
                </c:pt>
                <c:pt idx="423">
                  <c:v>975</c:v>
                </c:pt>
                <c:pt idx="424">
                  <c:v>974.8</c:v>
                </c:pt>
                <c:pt idx="425">
                  <c:v>974.8</c:v>
                </c:pt>
                <c:pt idx="426">
                  <c:v>974.8</c:v>
                </c:pt>
                <c:pt idx="427">
                  <c:v>975.55</c:v>
                </c:pt>
                <c:pt idx="428">
                  <c:v>975.3</c:v>
                </c:pt>
                <c:pt idx="429">
                  <c:v>976.05</c:v>
                </c:pt>
                <c:pt idx="430">
                  <c:v>975.8</c:v>
                </c:pt>
                <c:pt idx="431">
                  <c:v>975.2</c:v>
                </c:pt>
                <c:pt idx="432">
                  <c:v>975.4</c:v>
                </c:pt>
                <c:pt idx="433">
                  <c:v>975.3</c:v>
                </c:pt>
                <c:pt idx="434">
                  <c:v>975.9</c:v>
                </c:pt>
                <c:pt idx="435">
                  <c:v>975.7</c:v>
                </c:pt>
                <c:pt idx="436">
                  <c:v>975.7</c:v>
                </c:pt>
                <c:pt idx="437">
                  <c:v>975.7</c:v>
                </c:pt>
                <c:pt idx="438">
                  <c:v>976.6</c:v>
                </c:pt>
                <c:pt idx="439">
                  <c:v>976.3</c:v>
                </c:pt>
                <c:pt idx="440">
                  <c:v>976.6</c:v>
                </c:pt>
                <c:pt idx="441">
                  <c:v>976.5</c:v>
                </c:pt>
                <c:pt idx="442">
                  <c:v>976.8</c:v>
                </c:pt>
                <c:pt idx="443">
                  <c:v>976.7</c:v>
                </c:pt>
                <c:pt idx="444">
                  <c:v>976.9</c:v>
                </c:pt>
                <c:pt idx="445">
                  <c:v>976.45</c:v>
                </c:pt>
                <c:pt idx="446">
                  <c:v>976.6</c:v>
                </c:pt>
                <c:pt idx="447">
                  <c:v>975.7</c:v>
                </c:pt>
                <c:pt idx="448">
                  <c:v>976</c:v>
                </c:pt>
                <c:pt idx="449">
                  <c:v>975.7</c:v>
                </c:pt>
                <c:pt idx="450">
                  <c:v>975.8</c:v>
                </c:pt>
                <c:pt idx="451">
                  <c:v>975.8</c:v>
                </c:pt>
                <c:pt idx="452">
                  <c:v>975.8</c:v>
                </c:pt>
                <c:pt idx="453">
                  <c:v>976.2</c:v>
                </c:pt>
                <c:pt idx="454">
                  <c:v>975.6</c:v>
                </c:pt>
                <c:pt idx="455">
                  <c:v>975.8</c:v>
                </c:pt>
                <c:pt idx="456">
                  <c:v>976</c:v>
                </c:pt>
                <c:pt idx="457">
                  <c:v>976</c:v>
                </c:pt>
                <c:pt idx="458">
                  <c:v>976</c:v>
                </c:pt>
                <c:pt idx="459">
                  <c:v>975.1</c:v>
                </c:pt>
                <c:pt idx="460">
                  <c:v>975.4</c:v>
                </c:pt>
                <c:pt idx="461">
                  <c:v>975.4</c:v>
                </c:pt>
                <c:pt idx="462">
                  <c:v>975.4</c:v>
                </c:pt>
                <c:pt idx="463">
                  <c:v>975.8</c:v>
                </c:pt>
                <c:pt idx="464">
                  <c:v>975.2</c:v>
                </c:pt>
                <c:pt idx="465">
                  <c:v>975.4</c:v>
                </c:pt>
                <c:pt idx="466">
                  <c:v>975.4</c:v>
                </c:pt>
                <c:pt idx="467">
                  <c:v>975.4</c:v>
                </c:pt>
                <c:pt idx="468">
                  <c:v>976</c:v>
                </c:pt>
                <c:pt idx="469">
                  <c:v>975.8</c:v>
                </c:pt>
                <c:pt idx="470">
                  <c:v>975.65</c:v>
                </c:pt>
                <c:pt idx="471">
                  <c:v>975.7</c:v>
                </c:pt>
                <c:pt idx="472">
                  <c:v>975.1</c:v>
                </c:pt>
                <c:pt idx="473">
                  <c:v>975.3</c:v>
                </c:pt>
                <c:pt idx="474">
                  <c:v>975.6</c:v>
                </c:pt>
                <c:pt idx="475">
                  <c:v>974.85</c:v>
                </c:pt>
                <c:pt idx="476">
                  <c:v>975.1</c:v>
                </c:pt>
                <c:pt idx="477">
                  <c:v>975.4</c:v>
                </c:pt>
                <c:pt idx="478">
                  <c:v>975.3</c:v>
                </c:pt>
                <c:pt idx="479">
                  <c:v>975.15</c:v>
                </c:pt>
                <c:pt idx="480">
                  <c:v>975.2</c:v>
                </c:pt>
                <c:pt idx="481">
                  <c:v>975.44</c:v>
                </c:pt>
                <c:pt idx="482">
                  <c:v>975.48</c:v>
                </c:pt>
                <c:pt idx="483">
                  <c:v>975.52</c:v>
                </c:pt>
                <c:pt idx="484">
                  <c:v>975.56</c:v>
                </c:pt>
                <c:pt idx="485">
                  <c:v>975.4</c:v>
                </c:pt>
                <c:pt idx="486">
                  <c:v>975.25</c:v>
                </c:pt>
                <c:pt idx="487">
                  <c:v>975.3</c:v>
                </c:pt>
                <c:pt idx="488">
                  <c:v>975.3</c:v>
                </c:pt>
                <c:pt idx="489">
                  <c:v>975.3</c:v>
                </c:pt>
                <c:pt idx="490">
                  <c:v>975.75</c:v>
                </c:pt>
                <c:pt idx="491">
                  <c:v>975.6</c:v>
                </c:pt>
                <c:pt idx="492">
                  <c:v>975</c:v>
                </c:pt>
                <c:pt idx="493">
                  <c:v>975.2</c:v>
                </c:pt>
                <c:pt idx="494">
                  <c:v>974.9</c:v>
                </c:pt>
                <c:pt idx="495">
                  <c:v>975.2</c:v>
                </c:pt>
                <c:pt idx="496">
                  <c:v>975.1</c:v>
                </c:pt>
                <c:pt idx="497">
                  <c:v>974.5</c:v>
                </c:pt>
                <c:pt idx="498">
                  <c:v>974.7</c:v>
                </c:pt>
                <c:pt idx="499">
                  <c:v>976.35</c:v>
                </c:pt>
                <c:pt idx="500">
                  <c:v>975.8</c:v>
                </c:pt>
                <c:pt idx="501">
                  <c:v>975.5</c:v>
                </c:pt>
                <c:pt idx="502">
                  <c:v>975.6</c:v>
                </c:pt>
                <c:pt idx="503">
                  <c:v>975.4</c:v>
                </c:pt>
                <c:pt idx="504">
                  <c:v>975.4</c:v>
                </c:pt>
                <c:pt idx="505">
                  <c:v>975.4</c:v>
                </c:pt>
                <c:pt idx="506">
                  <c:v>975.85</c:v>
                </c:pt>
                <c:pt idx="507">
                  <c:v>975.7</c:v>
                </c:pt>
                <c:pt idx="508">
                  <c:v>974.95</c:v>
                </c:pt>
                <c:pt idx="509">
                  <c:v>975.2</c:v>
                </c:pt>
                <c:pt idx="510">
                  <c:v>974.6</c:v>
                </c:pt>
                <c:pt idx="511">
                  <c:v>974.8</c:v>
                </c:pt>
                <c:pt idx="512">
                  <c:v>975.4</c:v>
                </c:pt>
                <c:pt idx="513">
                  <c:v>975.2</c:v>
                </c:pt>
                <c:pt idx="514">
                  <c:v>975.8</c:v>
                </c:pt>
                <c:pt idx="515">
                  <c:v>975.8</c:v>
                </c:pt>
                <c:pt idx="516">
                  <c:v>975.8</c:v>
                </c:pt>
                <c:pt idx="517">
                  <c:v>975.8</c:v>
                </c:pt>
                <c:pt idx="518">
                  <c:v>975.8</c:v>
                </c:pt>
                <c:pt idx="519">
                  <c:v>976.85</c:v>
                </c:pt>
                <c:pt idx="520">
                  <c:v>976.5</c:v>
                </c:pt>
                <c:pt idx="521">
                  <c:v>976.8</c:v>
                </c:pt>
                <c:pt idx="522">
                  <c:v>976.7</c:v>
                </c:pt>
                <c:pt idx="523">
                  <c:v>976.1</c:v>
                </c:pt>
                <c:pt idx="524">
                  <c:v>976.3</c:v>
                </c:pt>
                <c:pt idx="525">
                  <c:v>976.3</c:v>
                </c:pt>
                <c:pt idx="526">
                  <c:v>976.3</c:v>
                </c:pt>
                <c:pt idx="527">
                  <c:v>975.55</c:v>
                </c:pt>
                <c:pt idx="528">
                  <c:v>975.8</c:v>
                </c:pt>
                <c:pt idx="529">
                  <c:v>976.85</c:v>
                </c:pt>
                <c:pt idx="530">
                  <c:v>976.5</c:v>
                </c:pt>
                <c:pt idx="531">
                  <c:v>975.9</c:v>
                </c:pt>
                <c:pt idx="532">
                  <c:v>976.1</c:v>
                </c:pt>
                <c:pt idx="533">
                  <c:v>976.4</c:v>
                </c:pt>
                <c:pt idx="534">
                  <c:v>976.3</c:v>
                </c:pt>
                <c:pt idx="535">
                  <c:v>975.4</c:v>
                </c:pt>
                <c:pt idx="536">
                  <c:v>975.4</c:v>
                </c:pt>
                <c:pt idx="537">
                  <c:v>975.4</c:v>
                </c:pt>
                <c:pt idx="538">
                  <c:v>977.05</c:v>
                </c:pt>
                <c:pt idx="539">
                  <c:v>976.5</c:v>
                </c:pt>
                <c:pt idx="540">
                  <c:v>974.85</c:v>
                </c:pt>
                <c:pt idx="541">
                  <c:v>975.4</c:v>
                </c:pt>
                <c:pt idx="542">
                  <c:v>974.65</c:v>
                </c:pt>
                <c:pt idx="543">
                  <c:v>974.9</c:v>
                </c:pt>
                <c:pt idx="544">
                  <c:v>974.8</c:v>
                </c:pt>
                <c:pt idx="545">
                  <c:v>974.95</c:v>
                </c:pt>
                <c:pt idx="546">
                  <c:v>974.9</c:v>
                </c:pt>
                <c:pt idx="547">
                  <c:v>975.5</c:v>
                </c:pt>
                <c:pt idx="548">
                  <c:v>975.3</c:v>
                </c:pt>
                <c:pt idx="549">
                  <c:v>974.55</c:v>
                </c:pt>
                <c:pt idx="550">
                  <c:v>974.8</c:v>
                </c:pt>
                <c:pt idx="551">
                  <c:v>975.55</c:v>
                </c:pt>
                <c:pt idx="552">
                  <c:v>975.3</c:v>
                </c:pt>
                <c:pt idx="553">
                  <c:v>975.9</c:v>
                </c:pt>
                <c:pt idx="554">
                  <c:v>975.7</c:v>
                </c:pt>
                <c:pt idx="555">
                  <c:v>975.6</c:v>
                </c:pt>
                <c:pt idx="556">
                  <c:v>975.7</c:v>
                </c:pt>
                <c:pt idx="557">
                  <c:v>975.85</c:v>
                </c:pt>
                <c:pt idx="558">
                  <c:v>975.8</c:v>
                </c:pt>
                <c:pt idx="559">
                  <c:v>975.65</c:v>
                </c:pt>
                <c:pt idx="560">
                  <c:v>975.7</c:v>
                </c:pt>
                <c:pt idx="561">
                  <c:v>974.8</c:v>
                </c:pt>
                <c:pt idx="562">
                  <c:v>975.1</c:v>
                </c:pt>
                <c:pt idx="563">
                  <c:v>975.4</c:v>
                </c:pt>
                <c:pt idx="564">
                  <c:v>975.3</c:v>
                </c:pt>
                <c:pt idx="565">
                  <c:v>975.6</c:v>
                </c:pt>
                <c:pt idx="566">
                  <c:v>975.9</c:v>
                </c:pt>
                <c:pt idx="567">
                  <c:v>975.8</c:v>
                </c:pt>
                <c:pt idx="568">
                  <c:v>975.05</c:v>
                </c:pt>
                <c:pt idx="569">
                  <c:v>975.3</c:v>
                </c:pt>
                <c:pt idx="570">
                  <c:v>974.55</c:v>
                </c:pt>
                <c:pt idx="571">
                  <c:v>974.8</c:v>
                </c:pt>
                <c:pt idx="572">
                  <c:v>975.55</c:v>
                </c:pt>
                <c:pt idx="573">
                  <c:v>975.3</c:v>
                </c:pt>
                <c:pt idx="574">
                  <c:v>975.6</c:v>
                </c:pt>
                <c:pt idx="575">
                  <c:v>975.86667</c:v>
                </c:pt>
                <c:pt idx="576">
                  <c:v>975.93332999999996</c:v>
                </c:pt>
                <c:pt idx="577">
                  <c:v>975.8</c:v>
                </c:pt>
                <c:pt idx="578">
                  <c:v>976.2</c:v>
                </c:pt>
                <c:pt idx="579">
                  <c:v>976.8</c:v>
                </c:pt>
                <c:pt idx="580">
                  <c:v>976.6</c:v>
                </c:pt>
                <c:pt idx="581">
                  <c:v>976</c:v>
                </c:pt>
                <c:pt idx="582">
                  <c:v>976.2</c:v>
                </c:pt>
                <c:pt idx="583">
                  <c:v>975.9</c:v>
                </c:pt>
                <c:pt idx="584">
                  <c:v>976</c:v>
                </c:pt>
                <c:pt idx="585">
                  <c:v>976.1</c:v>
                </c:pt>
                <c:pt idx="586">
                  <c:v>976.1</c:v>
                </c:pt>
                <c:pt idx="587">
                  <c:v>976.1</c:v>
                </c:pt>
                <c:pt idx="588">
                  <c:v>975.65</c:v>
                </c:pt>
                <c:pt idx="589">
                  <c:v>975.8</c:v>
                </c:pt>
                <c:pt idx="590">
                  <c:v>975.8</c:v>
                </c:pt>
                <c:pt idx="591">
                  <c:v>975.8</c:v>
                </c:pt>
                <c:pt idx="592">
                  <c:v>976.1</c:v>
                </c:pt>
                <c:pt idx="593">
                  <c:v>976</c:v>
                </c:pt>
                <c:pt idx="594">
                  <c:v>975.6</c:v>
                </c:pt>
              </c:numCache>
            </c:numRef>
          </c:yVal>
          <c:smooth val="1"/>
          <c:extLst>
            <c:ext xmlns:c16="http://schemas.microsoft.com/office/drawing/2014/chart" uri="{C3380CC4-5D6E-409C-BE32-E72D297353CC}">
              <c16:uniqueId val="{00000001-D367-4E1D-B2E2-FCC1B88D10C9}"/>
            </c:ext>
          </c:extLst>
        </c:ser>
        <c:dLbls>
          <c:showLegendKey val="0"/>
          <c:showVal val="0"/>
          <c:showCatName val="0"/>
          <c:showSerName val="0"/>
          <c:showPercent val="0"/>
          <c:showBubbleSize val="0"/>
        </c:dLbls>
        <c:axId val="619604272"/>
        <c:axId val="619606352"/>
      </c:scatterChart>
      <c:valAx>
        <c:axId val="738424559"/>
        <c:scaling>
          <c:orientation val="minMax"/>
        </c:scaling>
        <c:delete val="0"/>
        <c:axPos val="b"/>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fr-FR"/>
                  <a:t>Temps (s)</a:t>
                </a:r>
              </a:p>
            </c:rich>
          </c:tx>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fr-FR"/>
            </a:p>
          </c:txPr>
        </c:title>
        <c:numFmt formatCode="General"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847642719"/>
        <c:crosses val="autoZero"/>
        <c:crossBetween val="midCat"/>
      </c:valAx>
      <c:valAx>
        <c:axId val="847642719"/>
        <c:scaling>
          <c:orientation val="minMax"/>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fr-FR"/>
                  <a:t>Température (K)</a:t>
                </a:r>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738424559"/>
        <c:crosses val="autoZero"/>
        <c:crossBetween val="midCat"/>
      </c:valAx>
      <c:valAx>
        <c:axId val="619606352"/>
        <c:scaling>
          <c:orientation val="minMax"/>
          <c:min val="0"/>
        </c:scaling>
        <c:delete val="0"/>
        <c:axPos val="r"/>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fr-FR"/>
                  <a:t>Flux solaire (W/m²)</a:t>
                </a:r>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619604272"/>
        <c:crosses val="max"/>
        <c:crossBetween val="midCat"/>
      </c:valAx>
      <c:valAx>
        <c:axId val="619604272"/>
        <c:scaling>
          <c:orientation val="minMax"/>
        </c:scaling>
        <c:delete val="1"/>
        <c:axPos val="b"/>
        <c:numFmt formatCode="0.00E+00" sourceLinked="1"/>
        <c:majorTickMark val="none"/>
        <c:minorTickMark val="none"/>
        <c:tickLblPos val="nextTo"/>
        <c:crossAx val="6196063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fr-FR" sz="1400" dirty="0"/>
              <a:t>Flux solaire et température en fonction du temps</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fr-FR"/>
        </a:p>
      </c:txPr>
    </c:title>
    <c:autoTitleDeleted val="0"/>
    <c:plotArea>
      <c:layout>
        <c:manualLayout>
          <c:layoutTarget val="inner"/>
          <c:xMode val="edge"/>
          <c:yMode val="edge"/>
          <c:x val="0.10230880442458076"/>
          <c:y val="0.12303832020997375"/>
          <c:w val="0.77885885896770868"/>
          <c:h val="0.79315453260650115"/>
        </c:manualLayout>
      </c:layout>
      <c:scatterChart>
        <c:scatterStyle val="smoothMarker"/>
        <c:varyColors val="0"/>
        <c:ser>
          <c:idx val="0"/>
          <c:order val="0"/>
          <c:tx>
            <c:v>Température (K)</c:v>
          </c:tx>
          <c:spPr>
            <a:ln w="28575" cap="rnd">
              <a:solidFill>
                <a:srgbClr val="0070C0"/>
              </a:solidFill>
              <a:round/>
            </a:ln>
            <a:effectLst/>
          </c:spPr>
          <c:marker>
            <c:symbol val="none"/>
          </c:marker>
          <c:xVal>
            <c:numRef>
              <c:f>'Excel Waveform Data'!$A$28:$A$622</c:f>
              <c:numCache>
                <c:formatCode>0.00E+00</c:formatCode>
                <c:ptCount val="59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numCache>
            </c:numRef>
          </c:xVal>
          <c:yVal>
            <c:numRef>
              <c:f>'Excel Waveform Data'!$F$28:$F$622</c:f>
              <c:numCache>
                <c:formatCode>0</c:formatCode>
                <c:ptCount val="595"/>
                <c:pt idx="0">
                  <c:v>706.51509699999997</c:v>
                </c:pt>
                <c:pt idx="1">
                  <c:v>709.31160160000002</c:v>
                </c:pt>
                <c:pt idx="2">
                  <c:v>701.938984</c:v>
                </c:pt>
                <c:pt idx="3">
                  <c:v>704.48127790000001</c:v>
                </c:pt>
                <c:pt idx="4">
                  <c:v>708.2947054</c:v>
                </c:pt>
                <c:pt idx="5">
                  <c:v>708.04046800000003</c:v>
                </c:pt>
                <c:pt idx="6">
                  <c:v>707.53201990000002</c:v>
                </c:pt>
                <c:pt idx="7">
                  <c:v>711.34544740000001</c:v>
                </c:pt>
                <c:pt idx="8">
                  <c:v>709.82004970000003</c:v>
                </c:pt>
                <c:pt idx="9">
                  <c:v>714.39616269999999</c:v>
                </c:pt>
                <c:pt idx="10">
                  <c:v>715.41308560000004</c:v>
                </c:pt>
                <c:pt idx="11">
                  <c:v>725.58220779999999</c:v>
                </c:pt>
                <c:pt idx="12">
                  <c:v>732.44635059999996</c:v>
                </c:pt>
                <c:pt idx="13">
                  <c:v>706.51509699999997</c:v>
                </c:pt>
                <c:pt idx="14">
                  <c:v>760.15721259999998</c:v>
                </c:pt>
                <c:pt idx="15">
                  <c:v>739.31052009999996</c:v>
                </c:pt>
                <c:pt idx="16">
                  <c:v>789.39344559999995</c:v>
                </c:pt>
                <c:pt idx="17">
                  <c:v>819.39235609000002</c:v>
                </c:pt>
                <c:pt idx="18">
                  <c:v>815.07048049000002</c:v>
                </c:pt>
                <c:pt idx="19">
                  <c:v>799.30833040000005</c:v>
                </c:pt>
                <c:pt idx="20">
                  <c:v>846.08630319999997</c:v>
                </c:pt>
                <c:pt idx="21">
                  <c:v>855.74697730000003</c:v>
                </c:pt>
                <c:pt idx="22">
                  <c:v>864.89917660000003</c:v>
                </c:pt>
                <c:pt idx="23">
                  <c:v>883.71204999999998</c:v>
                </c:pt>
                <c:pt idx="24">
                  <c:v>905.3214547</c:v>
                </c:pt>
                <c:pt idx="25">
                  <c:v>921.84627160000002</c:v>
                </c:pt>
                <c:pt idx="26">
                  <c:v>929.21888920000004</c:v>
                </c:pt>
                <c:pt idx="27">
                  <c:v>935.82882129999996</c:v>
                </c:pt>
                <c:pt idx="28">
                  <c:v>956.16706569999997</c:v>
                </c:pt>
                <c:pt idx="29">
                  <c:v>967.86153220000006</c:v>
                </c:pt>
                <c:pt idx="30">
                  <c:v>984.13213840000003</c:v>
                </c:pt>
                <c:pt idx="31">
                  <c:v>998.62313619999998</c:v>
                </c:pt>
                <c:pt idx="32">
                  <c:v>999.13158429999999</c:v>
                </c:pt>
                <c:pt idx="33">
                  <c:v>1033.1981410000001</c:v>
                </c:pt>
                <c:pt idx="34">
                  <c:v>1033.1981410000001</c:v>
                </c:pt>
                <c:pt idx="35">
                  <c:v>1046.4181120000001</c:v>
                </c:pt>
                <c:pt idx="36">
                  <c:v>1063.197193</c:v>
                </c:pt>
                <c:pt idx="37">
                  <c:v>1077.942268</c:v>
                </c:pt>
                <c:pt idx="38">
                  <c:v>1085.8233070000001</c:v>
                </c:pt>
                <c:pt idx="39">
                  <c:v>1096.7550879999999</c:v>
                </c:pt>
                <c:pt idx="40">
                  <c:v>1108.703872</c:v>
                </c:pt>
                <c:pt idx="41">
                  <c:v>1128.279511</c:v>
                </c:pt>
                <c:pt idx="42">
                  <c:v>1142.00785</c:v>
                </c:pt>
                <c:pt idx="43">
                  <c:v>1147.0923310000001</c:v>
                </c:pt>
                <c:pt idx="44">
                  <c:v>1161.837673</c:v>
                </c:pt>
                <c:pt idx="45">
                  <c:v>1169.972896</c:v>
                </c:pt>
                <c:pt idx="46">
                  <c:v>1188.531532</c:v>
                </c:pt>
                <c:pt idx="47">
                  <c:v>1198.954945</c:v>
                </c:pt>
                <c:pt idx="48">
                  <c:v>1212.683284</c:v>
                </c:pt>
                <c:pt idx="49">
                  <c:v>1226.6658070000001</c:v>
                </c:pt>
                <c:pt idx="50">
                  <c:v>1238.36014</c:v>
                </c:pt>
                <c:pt idx="51">
                  <c:v>1249.291921</c:v>
                </c:pt>
                <c:pt idx="52">
                  <c:v>1261.4948890000001</c:v>
                </c:pt>
                <c:pt idx="53">
                  <c:v>1272.680854</c:v>
                </c:pt>
                <c:pt idx="54">
                  <c:v>1277.0027829999999</c:v>
                </c:pt>
                <c:pt idx="55">
                  <c:v>1283.6129020000001</c:v>
                </c:pt>
                <c:pt idx="56">
                  <c:v>1288.1890149999999</c:v>
                </c:pt>
                <c:pt idx="57">
                  <c:v>1300.391983</c:v>
                </c:pt>
                <c:pt idx="58">
                  <c:v>1299.6291639999999</c:v>
                </c:pt>
                <c:pt idx="59">
                  <c:v>1303.696909</c:v>
                </c:pt>
                <c:pt idx="60">
                  <c:v>1307.7643869999999</c:v>
                </c:pt>
                <c:pt idx="61">
                  <c:v>1315.645426</c:v>
                </c:pt>
                <c:pt idx="62">
                  <c:v>1311.832132</c:v>
                </c:pt>
                <c:pt idx="63">
                  <c:v>1311.323764</c:v>
                </c:pt>
                <c:pt idx="64">
                  <c:v>1312.3405</c:v>
                </c:pt>
                <c:pt idx="65">
                  <c:v>1325.560471</c:v>
                </c:pt>
                <c:pt idx="66">
                  <c:v>1334.9668809999998</c:v>
                </c:pt>
                <c:pt idx="67">
                  <c:v>1340.814181</c:v>
                </c:pt>
                <c:pt idx="68">
                  <c:v>1352.0001459999999</c:v>
                </c:pt>
                <c:pt idx="69">
                  <c:v>1357.3388110000001</c:v>
                </c:pt>
                <c:pt idx="70">
                  <c:v>1364.457298</c:v>
                </c:pt>
                <c:pt idx="71">
                  <c:v>1369.287595</c:v>
                </c:pt>
                <c:pt idx="72">
                  <c:v>1380.7280109999999</c:v>
                </c:pt>
                <c:pt idx="73">
                  <c:v>1389.6257860000001</c:v>
                </c:pt>
                <c:pt idx="74">
                  <c:v>1397.252641</c:v>
                </c:pt>
                <c:pt idx="75">
                  <c:v>1403.608309</c:v>
                </c:pt>
                <c:pt idx="76">
                  <c:v>1414.0317219999999</c:v>
                </c:pt>
                <c:pt idx="77">
                  <c:v>1417.0824640000001</c:v>
                </c:pt>
                <c:pt idx="78">
                  <c:v>1430.0482509999999</c:v>
                </c:pt>
                <c:pt idx="79">
                  <c:v>1435.3869159999999</c:v>
                </c:pt>
                <c:pt idx="80">
                  <c:v>1441.7425840000001</c:v>
                </c:pt>
                <c:pt idx="81">
                  <c:v>1452.928549</c:v>
                </c:pt>
                <c:pt idx="82">
                  <c:v>1462.8435939999999</c:v>
                </c:pt>
                <c:pt idx="83">
                  <c:v>1465.1315169999998</c:v>
                </c:pt>
                <c:pt idx="84">
                  <c:v>1471.2330010000001</c:v>
                </c:pt>
                <c:pt idx="85">
                  <c:v>1469.9620810000001</c:v>
                </c:pt>
                <c:pt idx="86">
                  <c:v>1476.0635649999999</c:v>
                </c:pt>
                <c:pt idx="87">
                  <c:v>1485.7241589999999</c:v>
                </c:pt>
                <c:pt idx="88">
                  <c:v>1486.7408949999999</c:v>
                </c:pt>
                <c:pt idx="89">
                  <c:v>1495.6389369999999</c:v>
                </c:pt>
                <c:pt idx="90">
                  <c:v>1497.1643079999999</c:v>
                </c:pt>
                <c:pt idx="91">
                  <c:v>1500.7236849999999</c:v>
                </c:pt>
                <c:pt idx="92">
                  <c:v>1500.4692339999999</c:v>
                </c:pt>
                <c:pt idx="93">
                  <c:v>1508.6047239999998</c:v>
                </c:pt>
                <c:pt idx="94">
                  <c:v>1510.130095</c:v>
                </c:pt>
                <c:pt idx="95">
                  <c:v>1519.7906889999999</c:v>
                </c:pt>
                <c:pt idx="96">
                  <c:v>1532.502025</c:v>
                </c:pt>
                <c:pt idx="97">
                  <c:v>1550.552293</c:v>
                </c:pt>
                <c:pt idx="98">
                  <c:v>1558.9416999999999</c:v>
                </c:pt>
                <c:pt idx="99">
                  <c:v>1566.060187</c:v>
                </c:pt>
                <c:pt idx="100">
                  <c:v>1567.5855579999998</c:v>
                </c:pt>
                <c:pt idx="101">
                  <c:v>1578.008971</c:v>
                </c:pt>
                <c:pt idx="102">
                  <c:v>1590.4661230000002</c:v>
                </c:pt>
                <c:pt idx="103">
                  <c:v>1590.211939</c:v>
                </c:pt>
                <c:pt idx="104">
                  <c:v>1604.9570140000001</c:v>
                </c:pt>
                <c:pt idx="105">
                  <c:v>1616.9057979999998</c:v>
                </c:pt>
                <c:pt idx="106">
                  <c:v>1620.4649079999999</c:v>
                </c:pt>
                <c:pt idx="107">
                  <c:v>1620.4649079999999</c:v>
                </c:pt>
                <c:pt idx="108">
                  <c:v>1623.5156499999998</c:v>
                </c:pt>
                <c:pt idx="109">
                  <c:v>1631.650873</c:v>
                </c:pt>
                <c:pt idx="110">
                  <c:v>1636.9898049999999</c:v>
                </c:pt>
                <c:pt idx="111">
                  <c:v>1639.7863629999999</c:v>
                </c:pt>
                <c:pt idx="112">
                  <c:v>1644.870844</c:v>
                </c:pt>
                <c:pt idx="113">
                  <c:v>1651.989331</c:v>
                </c:pt>
                <c:pt idx="114">
                  <c:v>1657.0738120000001</c:v>
                </c:pt>
                <c:pt idx="115">
                  <c:v>1657.8366310000001</c:v>
                </c:pt>
                <c:pt idx="116">
                  <c:v>1680.4627449999998</c:v>
                </c:pt>
                <c:pt idx="117">
                  <c:v>1672.327522</c:v>
                </c:pt>
                <c:pt idx="118">
                  <c:v>1680.4627449999998</c:v>
                </c:pt>
                <c:pt idx="119">
                  <c:v>1679.4457420000001</c:v>
                </c:pt>
                <c:pt idx="120">
                  <c:v>1684.021855</c:v>
                </c:pt>
                <c:pt idx="121">
                  <c:v>1683.7676710000001</c:v>
                </c:pt>
                <c:pt idx="122">
                  <c:v>1655.0400729999999</c:v>
                </c:pt>
                <c:pt idx="123">
                  <c:v>1691.6489769999998</c:v>
                </c:pt>
                <c:pt idx="124">
                  <c:v>1707.411055</c:v>
                </c:pt>
                <c:pt idx="125">
                  <c:v>1698.513013</c:v>
                </c:pt>
                <c:pt idx="126">
                  <c:v>1698.0043780000001</c:v>
                </c:pt>
                <c:pt idx="127">
                  <c:v>1702.0721229999999</c:v>
                </c:pt>
                <c:pt idx="128">
                  <c:v>1705.8856840000001</c:v>
                </c:pt>
                <c:pt idx="129">
                  <c:v>1707.1566040000002</c:v>
                </c:pt>
                <c:pt idx="130">
                  <c:v>1716.054646</c:v>
                </c:pt>
                <c:pt idx="131">
                  <c:v>1716.3090969999998</c:v>
                </c:pt>
                <c:pt idx="132">
                  <c:v>1732.3253589999999</c:v>
                </c:pt>
                <c:pt idx="133">
                  <c:v>1734.6132819999998</c:v>
                </c:pt>
                <c:pt idx="134">
                  <c:v>1744.0196919999998</c:v>
                </c:pt>
                <c:pt idx="135">
                  <c:v>1748.8502559999999</c:v>
                </c:pt>
                <c:pt idx="136">
                  <c:v>1752.9177340000001</c:v>
                </c:pt>
                <c:pt idx="137">
                  <c:v>1759.2734020000003</c:v>
                </c:pt>
                <c:pt idx="138">
                  <c:v>1763.3411469999999</c:v>
                </c:pt>
                <c:pt idx="139">
                  <c:v>1768.425628</c:v>
                </c:pt>
                <c:pt idx="140">
                  <c:v>1773.001741</c:v>
                </c:pt>
                <c:pt idx="141">
                  <c:v>1774.018744</c:v>
                </c:pt>
                <c:pt idx="142">
                  <c:v>1780.3744120000001</c:v>
                </c:pt>
                <c:pt idx="143">
                  <c:v>1780.1202279999998</c:v>
                </c:pt>
                <c:pt idx="144">
                  <c:v>1782.4081510000001</c:v>
                </c:pt>
                <c:pt idx="145">
                  <c:v>1786.221712</c:v>
                </c:pt>
                <c:pt idx="146">
                  <c:v>1793.3399319999999</c:v>
                </c:pt>
                <c:pt idx="147">
                  <c:v>1794.356935</c:v>
                </c:pt>
                <c:pt idx="148">
                  <c:v>1794.356935</c:v>
                </c:pt>
                <c:pt idx="149">
                  <c:v>1796.8993089999999</c:v>
                </c:pt>
                <c:pt idx="150">
                  <c:v>1800.458419</c:v>
                </c:pt>
                <c:pt idx="151">
                  <c:v>1797.4076770000001</c:v>
                </c:pt>
                <c:pt idx="152">
                  <c:v>1800.458419</c:v>
                </c:pt>
                <c:pt idx="153">
                  <c:v>1811.6443839999999</c:v>
                </c:pt>
                <c:pt idx="154">
                  <c:v>1809.6106450000002</c:v>
                </c:pt>
                <c:pt idx="155">
                  <c:v>1801.475422</c:v>
                </c:pt>
                <c:pt idx="156">
                  <c:v>1814.6951259999998</c:v>
                </c:pt>
                <c:pt idx="157">
                  <c:v>1812.915571</c:v>
                </c:pt>
                <c:pt idx="158">
                  <c:v>1807.0682710000001</c:v>
                </c:pt>
                <c:pt idx="159">
                  <c:v>1813.67839</c:v>
                </c:pt>
                <c:pt idx="160">
                  <c:v>1812.6613869999999</c:v>
                </c:pt>
                <c:pt idx="161">
                  <c:v>1818.7628709999999</c:v>
                </c:pt>
                <c:pt idx="162">
                  <c:v>1816.220497</c:v>
                </c:pt>
                <c:pt idx="163">
                  <c:v>1818.508687</c:v>
                </c:pt>
                <c:pt idx="164">
                  <c:v>1820.2882420000001</c:v>
                </c:pt>
                <c:pt idx="165">
                  <c:v>1814.9495769999999</c:v>
                </c:pt>
                <c:pt idx="166">
                  <c:v>1813.67839</c:v>
                </c:pt>
                <c:pt idx="167">
                  <c:v>1813.67839</c:v>
                </c:pt>
                <c:pt idx="168">
                  <c:v>1815.2037609999998</c:v>
                </c:pt>
                <c:pt idx="169">
                  <c:v>1811.8985680000001</c:v>
                </c:pt>
                <c:pt idx="170">
                  <c:v>1813.67839</c:v>
                </c:pt>
                <c:pt idx="171">
                  <c:v>1806.0515350000001</c:v>
                </c:pt>
                <c:pt idx="172">
                  <c:v>1809.6106450000002</c:v>
                </c:pt>
                <c:pt idx="173">
                  <c:v>1813.67839</c:v>
                </c:pt>
                <c:pt idx="174">
                  <c:v>1805.543167</c:v>
                </c:pt>
                <c:pt idx="175">
                  <c:v>1810.119013</c:v>
                </c:pt>
                <c:pt idx="176">
                  <c:v>1808.5936419999998</c:v>
                </c:pt>
                <c:pt idx="177">
                  <c:v>1814.6951259999998</c:v>
                </c:pt>
                <c:pt idx="178">
                  <c:v>1811.8985680000001</c:v>
                </c:pt>
                <c:pt idx="179">
                  <c:v>1807.5769059999998</c:v>
                </c:pt>
                <c:pt idx="180">
                  <c:v>1805.543167</c:v>
                </c:pt>
                <c:pt idx="181">
                  <c:v>1808.8480930000001</c:v>
                </c:pt>
                <c:pt idx="182">
                  <c:v>1813.1697549999999</c:v>
                </c:pt>
                <c:pt idx="183">
                  <c:v>1807.8310900000001</c:v>
                </c:pt>
                <c:pt idx="184">
                  <c:v>1810.881832</c:v>
                </c:pt>
                <c:pt idx="185">
                  <c:v>1811.6443839999999</c:v>
                </c:pt>
                <c:pt idx="186">
                  <c:v>1811.6443839999999</c:v>
                </c:pt>
                <c:pt idx="187">
                  <c:v>1813.67839</c:v>
                </c:pt>
                <c:pt idx="188">
                  <c:v>1810.6273810000002</c:v>
                </c:pt>
                <c:pt idx="189">
                  <c:v>1810.3734639999998</c:v>
                </c:pt>
                <c:pt idx="190">
                  <c:v>1809.8648289999999</c:v>
                </c:pt>
                <c:pt idx="191">
                  <c:v>1812.6613869999999</c:v>
                </c:pt>
                <c:pt idx="192">
                  <c:v>1809.6106450000002</c:v>
                </c:pt>
                <c:pt idx="193">
                  <c:v>1811.6443839999999</c:v>
                </c:pt>
                <c:pt idx="194">
                  <c:v>1813.67839</c:v>
                </c:pt>
                <c:pt idx="195">
                  <c:v>1811.6443839999999</c:v>
                </c:pt>
                <c:pt idx="196">
                  <c:v>1815.712129</c:v>
                </c:pt>
                <c:pt idx="197">
                  <c:v>1813.9325739999999</c:v>
                </c:pt>
                <c:pt idx="198">
                  <c:v>1815.712129</c:v>
                </c:pt>
                <c:pt idx="199">
                  <c:v>1820.7966099999999</c:v>
                </c:pt>
                <c:pt idx="200">
                  <c:v>1816.7291319999999</c:v>
                </c:pt>
                <c:pt idx="201">
                  <c:v>1815.2037609999998</c:v>
                </c:pt>
                <c:pt idx="202">
                  <c:v>1815.712129</c:v>
                </c:pt>
                <c:pt idx="203">
                  <c:v>1815.712129</c:v>
                </c:pt>
                <c:pt idx="204">
                  <c:v>1816.220497</c:v>
                </c:pt>
                <c:pt idx="205">
                  <c:v>1819.7798739999998</c:v>
                </c:pt>
                <c:pt idx="206">
                  <c:v>1814.4409419999999</c:v>
                </c:pt>
                <c:pt idx="207">
                  <c:v>1814.4409419999999</c:v>
                </c:pt>
                <c:pt idx="208">
                  <c:v>1807.5769059999998</c:v>
                </c:pt>
                <c:pt idx="209">
                  <c:v>1819.017055</c:v>
                </c:pt>
                <c:pt idx="210">
                  <c:v>1822.3219810000001</c:v>
                </c:pt>
                <c:pt idx="211">
                  <c:v>1816.220497</c:v>
                </c:pt>
                <c:pt idx="212">
                  <c:v>1814.1867579999998</c:v>
                </c:pt>
                <c:pt idx="213">
                  <c:v>1815.712129</c:v>
                </c:pt>
                <c:pt idx="214">
                  <c:v>1814.1867579999998</c:v>
                </c:pt>
                <c:pt idx="215">
                  <c:v>1815.712129</c:v>
                </c:pt>
                <c:pt idx="216">
                  <c:v>1817.745868</c:v>
                </c:pt>
                <c:pt idx="217">
                  <c:v>1818.7628709999999</c:v>
                </c:pt>
                <c:pt idx="218">
                  <c:v>1817.745868</c:v>
                </c:pt>
                <c:pt idx="219">
                  <c:v>1814.9495769999999</c:v>
                </c:pt>
                <c:pt idx="220">
                  <c:v>1822.8306160000002</c:v>
                </c:pt>
                <c:pt idx="221">
                  <c:v>1816.7291319999999</c:v>
                </c:pt>
                <c:pt idx="222">
                  <c:v>1819.017055</c:v>
                </c:pt>
                <c:pt idx="223">
                  <c:v>1822.8306160000002</c:v>
                </c:pt>
                <c:pt idx="224">
                  <c:v>1817.745868</c:v>
                </c:pt>
                <c:pt idx="225">
                  <c:v>1820.542426</c:v>
                </c:pt>
                <c:pt idx="226">
                  <c:v>1820.7966099999999</c:v>
                </c:pt>
                <c:pt idx="227">
                  <c:v>1823.847352</c:v>
                </c:pt>
                <c:pt idx="228">
                  <c:v>1813.67839</c:v>
                </c:pt>
                <c:pt idx="229">
                  <c:v>1820.7966099999999</c:v>
                </c:pt>
                <c:pt idx="230">
                  <c:v>1825.8810909999997</c:v>
                </c:pt>
                <c:pt idx="231">
                  <c:v>1820.7966099999999</c:v>
                </c:pt>
                <c:pt idx="232">
                  <c:v>1811.6443839999999</c:v>
                </c:pt>
                <c:pt idx="233">
                  <c:v>1819.7798739999998</c:v>
                </c:pt>
                <c:pt idx="234">
                  <c:v>1822.8306160000002</c:v>
                </c:pt>
                <c:pt idx="235">
                  <c:v>1820.034058</c:v>
                </c:pt>
                <c:pt idx="236">
                  <c:v>1821.8136129999998</c:v>
                </c:pt>
                <c:pt idx="237">
                  <c:v>1822.3219810000001</c:v>
                </c:pt>
                <c:pt idx="238">
                  <c:v>1825.372723</c:v>
                </c:pt>
                <c:pt idx="239">
                  <c:v>1822.5761649999999</c:v>
                </c:pt>
                <c:pt idx="240">
                  <c:v>1821.8136129999998</c:v>
                </c:pt>
                <c:pt idx="241">
                  <c:v>1823.0848000000001</c:v>
                </c:pt>
                <c:pt idx="242">
                  <c:v>1819.017055</c:v>
                </c:pt>
                <c:pt idx="243">
                  <c:v>1825.1185390000001</c:v>
                </c:pt>
                <c:pt idx="244">
                  <c:v>1815.712129</c:v>
                </c:pt>
                <c:pt idx="245">
                  <c:v>1824.3559869999999</c:v>
                </c:pt>
                <c:pt idx="246">
                  <c:v>1824.1015359999997</c:v>
                </c:pt>
                <c:pt idx="247">
                  <c:v>1823.847352</c:v>
                </c:pt>
                <c:pt idx="248">
                  <c:v>1823.0848000000001</c:v>
                </c:pt>
                <c:pt idx="249">
                  <c:v>1815.2037609999998</c:v>
                </c:pt>
                <c:pt idx="250">
                  <c:v>1822.8306160000002</c:v>
                </c:pt>
                <c:pt idx="251">
                  <c:v>1819.017055</c:v>
                </c:pt>
                <c:pt idx="252">
                  <c:v>1825.8810909999997</c:v>
                </c:pt>
                <c:pt idx="253">
                  <c:v>1823.338984</c:v>
                </c:pt>
                <c:pt idx="254">
                  <c:v>1825.1185390000001</c:v>
                </c:pt>
                <c:pt idx="255">
                  <c:v>1828.6776489999997</c:v>
                </c:pt>
                <c:pt idx="256">
                  <c:v>1821.3049780000001</c:v>
                </c:pt>
                <c:pt idx="257">
                  <c:v>1826.135542</c:v>
                </c:pt>
                <c:pt idx="258">
                  <c:v>1827.152278</c:v>
                </c:pt>
                <c:pt idx="259">
                  <c:v>1829.4404679999998</c:v>
                </c:pt>
                <c:pt idx="260">
                  <c:v>1824.8643549999999</c:v>
                </c:pt>
                <c:pt idx="261">
                  <c:v>1831.4742069999998</c:v>
                </c:pt>
                <c:pt idx="262">
                  <c:v>1823.0848000000001</c:v>
                </c:pt>
                <c:pt idx="263">
                  <c:v>1824.6101709999998</c:v>
                </c:pt>
                <c:pt idx="264">
                  <c:v>1828.9321</c:v>
                </c:pt>
                <c:pt idx="265">
                  <c:v>1827.9150970000001</c:v>
                </c:pt>
                <c:pt idx="266">
                  <c:v>1826.3897259999999</c:v>
                </c:pt>
                <c:pt idx="267">
                  <c:v>1822.5761649999999</c:v>
                </c:pt>
                <c:pt idx="268">
                  <c:v>1820.2882420000001</c:v>
                </c:pt>
                <c:pt idx="269">
                  <c:v>1828.4234650000001</c:v>
                </c:pt>
                <c:pt idx="270">
                  <c:v>1832.4912100000001</c:v>
                </c:pt>
                <c:pt idx="271">
                  <c:v>1829.948836</c:v>
                </c:pt>
                <c:pt idx="272">
                  <c:v>1827.9150970000001</c:v>
                </c:pt>
                <c:pt idx="273">
                  <c:v>1821.8136129999998</c:v>
                </c:pt>
                <c:pt idx="274">
                  <c:v>1825.8810909999997</c:v>
                </c:pt>
                <c:pt idx="275">
                  <c:v>1826.8980939999997</c:v>
                </c:pt>
                <c:pt idx="276">
                  <c:v>1829.948836</c:v>
                </c:pt>
                <c:pt idx="277">
                  <c:v>1829.948836</c:v>
                </c:pt>
                <c:pt idx="278">
                  <c:v>1824.8643549999999</c:v>
                </c:pt>
                <c:pt idx="279">
                  <c:v>1831.982575</c:v>
                </c:pt>
                <c:pt idx="280">
                  <c:v>1828.4234650000001</c:v>
                </c:pt>
                <c:pt idx="281">
                  <c:v>1831.982575</c:v>
                </c:pt>
                <c:pt idx="282">
                  <c:v>1834.5249490000001</c:v>
                </c:pt>
                <c:pt idx="283">
                  <c:v>1829.1862839999999</c:v>
                </c:pt>
                <c:pt idx="284">
                  <c:v>1824.1015359999997</c:v>
                </c:pt>
                <c:pt idx="285">
                  <c:v>1831.2200230000001</c:v>
                </c:pt>
                <c:pt idx="286">
                  <c:v>1830.203287</c:v>
                </c:pt>
                <c:pt idx="287">
                  <c:v>1837.575691</c:v>
                </c:pt>
                <c:pt idx="288">
                  <c:v>1825.8810909999997</c:v>
                </c:pt>
                <c:pt idx="289">
                  <c:v>1828.4234650000001</c:v>
                </c:pt>
                <c:pt idx="290">
                  <c:v>1829.948836</c:v>
                </c:pt>
                <c:pt idx="291">
                  <c:v>1827.152278</c:v>
                </c:pt>
                <c:pt idx="292">
                  <c:v>1828.4234650000001</c:v>
                </c:pt>
                <c:pt idx="293">
                  <c:v>1835.541952</c:v>
                </c:pt>
                <c:pt idx="294">
                  <c:v>1831.982575</c:v>
                </c:pt>
                <c:pt idx="295">
                  <c:v>1834.0165809999999</c:v>
                </c:pt>
                <c:pt idx="296">
                  <c:v>1839.3552460000001</c:v>
                </c:pt>
                <c:pt idx="297">
                  <c:v>1830.965839</c:v>
                </c:pt>
                <c:pt idx="298">
                  <c:v>1833.2537619999998</c:v>
                </c:pt>
                <c:pt idx="299">
                  <c:v>1831.982575</c:v>
                </c:pt>
                <c:pt idx="300">
                  <c:v>1825.8810909999997</c:v>
                </c:pt>
                <c:pt idx="301">
                  <c:v>1836.3045039999997</c:v>
                </c:pt>
                <c:pt idx="302">
                  <c:v>1833.2537619999998</c:v>
                </c:pt>
                <c:pt idx="303">
                  <c:v>1830.203287</c:v>
                </c:pt>
                <c:pt idx="304">
                  <c:v>1830.4572039999998</c:v>
                </c:pt>
                <c:pt idx="305">
                  <c:v>1831.982575</c:v>
                </c:pt>
                <c:pt idx="306">
                  <c:v>1836.0503199999998</c:v>
                </c:pt>
                <c:pt idx="307">
                  <c:v>1836.0503199999998</c:v>
                </c:pt>
                <c:pt idx="308">
                  <c:v>1829.1862839999999</c:v>
                </c:pt>
                <c:pt idx="309">
                  <c:v>1830.965839</c:v>
                </c:pt>
                <c:pt idx="310">
                  <c:v>1835.0335840000002</c:v>
                </c:pt>
                <c:pt idx="311">
                  <c:v>1834.0165809999999</c:v>
                </c:pt>
                <c:pt idx="312">
                  <c:v>1828.9321</c:v>
                </c:pt>
                <c:pt idx="313">
                  <c:v>1830.7116550000001</c:v>
                </c:pt>
                <c:pt idx="314">
                  <c:v>1838.0843259999999</c:v>
                </c:pt>
                <c:pt idx="315">
                  <c:v>1837.3215069999999</c:v>
                </c:pt>
                <c:pt idx="316">
                  <c:v>1830.4572039999998</c:v>
                </c:pt>
                <c:pt idx="317">
                  <c:v>1835.0335840000002</c:v>
                </c:pt>
                <c:pt idx="318">
                  <c:v>1832.2370260000002</c:v>
                </c:pt>
                <c:pt idx="319">
                  <c:v>1832.4912100000001</c:v>
                </c:pt>
                <c:pt idx="320">
                  <c:v>1832.2370260000002</c:v>
                </c:pt>
                <c:pt idx="321">
                  <c:v>1833.2537619999998</c:v>
                </c:pt>
                <c:pt idx="322">
                  <c:v>1831.2200230000001</c:v>
                </c:pt>
                <c:pt idx="323">
                  <c:v>1838.0843259999999</c:v>
                </c:pt>
                <c:pt idx="324">
                  <c:v>1836.8131389999999</c:v>
                </c:pt>
                <c:pt idx="325">
                  <c:v>1830.4572039999998</c:v>
                </c:pt>
                <c:pt idx="326">
                  <c:v>1834.2707650000002</c:v>
                </c:pt>
                <c:pt idx="327">
                  <c:v>1835.0335840000002</c:v>
                </c:pt>
                <c:pt idx="328">
                  <c:v>1830.965839</c:v>
                </c:pt>
                <c:pt idx="329">
                  <c:v>1835.0335840000002</c:v>
                </c:pt>
                <c:pt idx="330">
                  <c:v>1837.0673230000002</c:v>
                </c:pt>
                <c:pt idx="331">
                  <c:v>1838.8468779999998</c:v>
                </c:pt>
                <c:pt idx="332">
                  <c:v>1838.0843259999999</c:v>
                </c:pt>
                <c:pt idx="333">
                  <c:v>1831.982575</c:v>
                </c:pt>
                <c:pt idx="334">
                  <c:v>1835.0335840000002</c:v>
                </c:pt>
                <c:pt idx="335">
                  <c:v>1829.4404679999998</c:v>
                </c:pt>
                <c:pt idx="336">
                  <c:v>1836.8131389999999</c:v>
                </c:pt>
                <c:pt idx="337">
                  <c:v>1841.1348010000002</c:v>
                </c:pt>
                <c:pt idx="338">
                  <c:v>1837.3215069999999</c:v>
                </c:pt>
                <c:pt idx="339">
                  <c:v>1833.2537619999998</c:v>
                </c:pt>
                <c:pt idx="340">
                  <c:v>1838.5926939999999</c:v>
                </c:pt>
                <c:pt idx="341">
                  <c:v>1841.1348010000002</c:v>
                </c:pt>
                <c:pt idx="342">
                  <c:v>1838.8468779999998</c:v>
                </c:pt>
                <c:pt idx="343">
                  <c:v>1832.9995779999999</c:v>
                </c:pt>
                <c:pt idx="344">
                  <c:v>1833.5082130000001</c:v>
                </c:pt>
                <c:pt idx="345">
                  <c:v>1837.0673230000002</c:v>
                </c:pt>
                <c:pt idx="346">
                  <c:v>1835.0335840000002</c:v>
                </c:pt>
                <c:pt idx="347">
                  <c:v>1837.0673230000002</c:v>
                </c:pt>
                <c:pt idx="348">
                  <c:v>1822.8306160000002</c:v>
                </c:pt>
                <c:pt idx="349">
                  <c:v>1836.0503199999998</c:v>
                </c:pt>
                <c:pt idx="350">
                  <c:v>1843.4229909999999</c:v>
                </c:pt>
                <c:pt idx="351">
                  <c:v>1840.8806169999998</c:v>
                </c:pt>
                <c:pt idx="352">
                  <c:v>1835.0335840000002</c:v>
                </c:pt>
                <c:pt idx="353">
                  <c:v>1844.694178</c:v>
                </c:pt>
                <c:pt idx="354">
                  <c:v>1832.4912100000001</c:v>
                </c:pt>
                <c:pt idx="355">
                  <c:v>1840.1180649999999</c:v>
                </c:pt>
                <c:pt idx="356">
                  <c:v>1839.101062</c:v>
                </c:pt>
                <c:pt idx="357">
                  <c:v>1838.33851</c:v>
                </c:pt>
                <c:pt idx="358">
                  <c:v>1840.1180649999999</c:v>
                </c:pt>
                <c:pt idx="359">
                  <c:v>1838.0843259999999</c:v>
                </c:pt>
                <c:pt idx="360">
                  <c:v>1840.372249</c:v>
                </c:pt>
                <c:pt idx="361">
                  <c:v>1840.372249</c:v>
                </c:pt>
                <c:pt idx="362">
                  <c:v>1838.5926939999999</c:v>
                </c:pt>
                <c:pt idx="363">
                  <c:v>1841.3892519999999</c:v>
                </c:pt>
                <c:pt idx="364">
                  <c:v>1840.8806169999998</c:v>
                </c:pt>
                <c:pt idx="365">
                  <c:v>1840.1180649999999</c:v>
                </c:pt>
                <c:pt idx="366">
                  <c:v>1839.6096969999999</c:v>
                </c:pt>
                <c:pt idx="367">
                  <c:v>1838.0843259999999</c:v>
                </c:pt>
                <c:pt idx="368">
                  <c:v>1840.6264329999999</c:v>
                </c:pt>
                <c:pt idx="369">
                  <c:v>1841.6434360000001</c:v>
                </c:pt>
                <c:pt idx="370">
                  <c:v>1843.168807</c:v>
                </c:pt>
                <c:pt idx="371">
                  <c:v>1836.0503199999998</c:v>
                </c:pt>
                <c:pt idx="372">
                  <c:v>1840.8806169999998</c:v>
                </c:pt>
                <c:pt idx="373">
                  <c:v>1839.101062</c:v>
                </c:pt>
                <c:pt idx="374">
                  <c:v>1842.9146229999999</c:v>
                </c:pt>
                <c:pt idx="375">
                  <c:v>1842.6601719999999</c:v>
                </c:pt>
                <c:pt idx="376">
                  <c:v>1810.881832</c:v>
                </c:pt>
                <c:pt idx="377">
                  <c:v>1840.1180649999999</c:v>
                </c:pt>
                <c:pt idx="378">
                  <c:v>1846.2195489999999</c:v>
                </c:pt>
                <c:pt idx="379">
                  <c:v>1844.9483620000001</c:v>
                </c:pt>
                <c:pt idx="380">
                  <c:v>1836.5586880000001</c:v>
                </c:pt>
                <c:pt idx="381">
                  <c:v>1843.168807</c:v>
                </c:pt>
                <c:pt idx="382">
                  <c:v>1842.1518040000001</c:v>
                </c:pt>
                <c:pt idx="383">
                  <c:v>1841.1348010000002</c:v>
                </c:pt>
                <c:pt idx="384">
                  <c:v>1840.1180649999999</c:v>
                </c:pt>
                <c:pt idx="385">
                  <c:v>1840.1180649999999</c:v>
                </c:pt>
                <c:pt idx="386">
                  <c:v>1837.0673230000002</c:v>
                </c:pt>
                <c:pt idx="387">
                  <c:v>1838.33851</c:v>
                </c:pt>
                <c:pt idx="388">
                  <c:v>1840.1180649999999</c:v>
                </c:pt>
                <c:pt idx="389">
                  <c:v>1842.9146229999999</c:v>
                </c:pt>
                <c:pt idx="390">
                  <c:v>1841.1348010000002</c:v>
                </c:pt>
                <c:pt idx="391">
                  <c:v>1839.6096969999999</c:v>
                </c:pt>
                <c:pt idx="392">
                  <c:v>1845.7109139999998</c:v>
                </c:pt>
                <c:pt idx="393">
                  <c:v>1836.5586880000001</c:v>
                </c:pt>
                <c:pt idx="394">
                  <c:v>1842.6601719999999</c:v>
                </c:pt>
                <c:pt idx="395">
                  <c:v>1844.1858099999999</c:v>
                </c:pt>
                <c:pt idx="396">
                  <c:v>1838.0843259999999</c:v>
                </c:pt>
                <c:pt idx="397">
                  <c:v>1839.3552460000001</c:v>
                </c:pt>
                <c:pt idx="398">
                  <c:v>1842.1518040000001</c:v>
                </c:pt>
                <c:pt idx="399">
                  <c:v>1838.5926939999999</c:v>
                </c:pt>
                <c:pt idx="400">
                  <c:v>1842.1518040000001</c:v>
                </c:pt>
                <c:pt idx="401">
                  <c:v>1840.372249</c:v>
                </c:pt>
                <c:pt idx="402">
                  <c:v>1841.1348010000002</c:v>
                </c:pt>
                <c:pt idx="403">
                  <c:v>1839.3552460000001</c:v>
                </c:pt>
                <c:pt idx="404">
                  <c:v>1841.3892519999999</c:v>
                </c:pt>
                <c:pt idx="405">
                  <c:v>1838.8468779999998</c:v>
                </c:pt>
                <c:pt idx="406">
                  <c:v>1847.236285</c:v>
                </c:pt>
                <c:pt idx="407">
                  <c:v>1844.1858099999999</c:v>
                </c:pt>
                <c:pt idx="408">
                  <c:v>1840.1180649999999</c:v>
                </c:pt>
                <c:pt idx="409">
                  <c:v>1840.372249</c:v>
                </c:pt>
                <c:pt idx="410">
                  <c:v>1839.3552460000001</c:v>
                </c:pt>
                <c:pt idx="411">
                  <c:v>1849.270291</c:v>
                </c:pt>
                <c:pt idx="412">
                  <c:v>1845.7109139999998</c:v>
                </c:pt>
                <c:pt idx="413">
                  <c:v>1842.9146229999999</c:v>
                </c:pt>
                <c:pt idx="414">
                  <c:v>1845.202546</c:v>
                </c:pt>
                <c:pt idx="415">
                  <c:v>1841.6434360000001</c:v>
                </c:pt>
                <c:pt idx="416">
                  <c:v>1840.372249</c:v>
                </c:pt>
                <c:pt idx="417">
                  <c:v>1843.168807</c:v>
                </c:pt>
                <c:pt idx="418">
                  <c:v>1843.168807</c:v>
                </c:pt>
                <c:pt idx="419">
                  <c:v>1834.2707650000002</c:v>
                </c:pt>
                <c:pt idx="420">
                  <c:v>1838.0843259999999</c:v>
                </c:pt>
                <c:pt idx="421">
                  <c:v>1850.2870269999999</c:v>
                </c:pt>
                <c:pt idx="422">
                  <c:v>1842.9146229999999</c:v>
                </c:pt>
                <c:pt idx="423">
                  <c:v>1840.372249</c:v>
                </c:pt>
                <c:pt idx="424">
                  <c:v>1841.1348010000002</c:v>
                </c:pt>
                <c:pt idx="425">
                  <c:v>1843.168807</c:v>
                </c:pt>
                <c:pt idx="426">
                  <c:v>1848.7616560000001</c:v>
                </c:pt>
                <c:pt idx="427">
                  <c:v>1844.1858099999999</c:v>
                </c:pt>
                <c:pt idx="428">
                  <c:v>1839.6096969999999</c:v>
                </c:pt>
                <c:pt idx="429">
                  <c:v>1842.1518040000001</c:v>
                </c:pt>
                <c:pt idx="430">
                  <c:v>1842.9146229999999</c:v>
                </c:pt>
                <c:pt idx="431">
                  <c:v>1841.3892519999999</c:v>
                </c:pt>
                <c:pt idx="432">
                  <c:v>1840.1180649999999</c:v>
                </c:pt>
                <c:pt idx="433">
                  <c:v>1840.372249</c:v>
                </c:pt>
                <c:pt idx="434">
                  <c:v>1851.8123979999998</c:v>
                </c:pt>
                <c:pt idx="435">
                  <c:v>1842.1518040000001</c:v>
                </c:pt>
                <c:pt idx="436">
                  <c:v>1843.168807</c:v>
                </c:pt>
                <c:pt idx="437">
                  <c:v>1842.1518040000001</c:v>
                </c:pt>
                <c:pt idx="438">
                  <c:v>1841.3892519999999</c:v>
                </c:pt>
                <c:pt idx="439">
                  <c:v>1840.372249</c:v>
                </c:pt>
                <c:pt idx="440">
                  <c:v>1839.101062</c:v>
                </c:pt>
                <c:pt idx="441">
                  <c:v>1842.405988</c:v>
                </c:pt>
                <c:pt idx="442">
                  <c:v>1847.236285</c:v>
                </c:pt>
                <c:pt idx="443">
                  <c:v>1840.1180649999999</c:v>
                </c:pt>
                <c:pt idx="444">
                  <c:v>1843.168807</c:v>
                </c:pt>
                <c:pt idx="445">
                  <c:v>1844.1858099999999</c:v>
                </c:pt>
                <c:pt idx="446">
                  <c:v>1845.202546</c:v>
                </c:pt>
                <c:pt idx="447">
                  <c:v>1843.4229909999999</c:v>
                </c:pt>
                <c:pt idx="448">
                  <c:v>1843.168807</c:v>
                </c:pt>
                <c:pt idx="449">
                  <c:v>1843.168807</c:v>
                </c:pt>
                <c:pt idx="450">
                  <c:v>1843.677175</c:v>
                </c:pt>
                <c:pt idx="451">
                  <c:v>1847.236285</c:v>
                </c:pt>
                <c:pt idx="452">
                  <c:v>1846.7279170000002</c:v>
                </c:pt>
                <c:pt idx="453">
                  <c:v>1845.202546</c:v>
                </c:pt>
                <c:pt idx="454">
                  <c:v>1844.1858099999999</c:v>
                </c:pt>
                <c:pt idx="455">
                  <c:v>1844.1858099999999</c:v>
                </c:pt>
                <c:pt idx="456">
                  <c:v>1840.372249</c:v>
                </c:pt>
                <c:pt idx="457">
                  <c:v>1838.33851</c:v>
                </c:pt>
                <c:pt idx="458">
                  <c:v>1843.168807</c:v>
                </c:pt>
                <c:pt idx="459">
                  <c:v>1840.1180649999999</c:v>
                </c:pt>
                <c:pt idx="460">
                  <c:v>1842.9146229999999</c:v>
                </c:pt>
                <c:pt idx="461">
                  <c:v>1842.9146229999999</c:v>
                </c:pt>
                <c:pt idx="462">
                  <c:v>1751.9007310000002</c:v>
                </c:pt>
                <c:pt idx="463">
                  <c:v>1705.1228649999998</c:v>
                </c:pt>
                <c:pt idx="464">
                  <c:v>1666.4802219999999</c:v>
                </c:pt>
                <c:pt idx="465">
                  <c:v>1634.956066</c:v>
                </c:pt>
                <c:pt idx="466">
                  <c:v>1615.6346109999999</c:v>
                </c:pt>
                <c:pt idx="467">
                  <c:v>1582.5850839999998</c:v>
                </c:pt>
                <c:pt idx="468">
                  <c:v>1561.7382579999999</c:v>
                </c:pt>
                <c:pt idx="469">
                  <c:v>1540.12888</c:v>
                </c:pt>
                <c:pt idx="470">
                  <c:v>1518.0111339999999</c:v>
                </c:pt>
                <c:pt idx="471">
                  <c:v>1494.6222010000001</c:v>
                </c:pt>
                <c:pt idx="472">
                  <c:v>1464.8773329999999</c:v>
                </c:pt>
                <c:pt idx="473">
                  <c:v>1463.351962</c:v>
                </c:pt>
                <c:pt idx="474">
                  <c:v>1442.5054030000001</c:v>
                </c:pt>
                <c:pt idx="475">
                  <c:v>1421.6585770000002</c:v>
                </c:pt>
                <c:pt idx="476">
                  <c:v>1417.336648</c:v>
                </c:pt>
                <c:pt idx="477">
                  <c:v>1382.7617500000001</c:v>
                </c:pt>
                <c:pt idx="478">
                  <c:v>1365.21985</c:v>
                </c:pt>
                <c:pt idx="479">
                  <c:v>1362.1693749999999</c:v>
                </c:pt>
                <c:pt idx="480">
                  <c:v>1330.6449519999999</c:v>
                </c:pt>
                <c:pt idx="481">
                  <c:v>1328.6112130000001</c:v>
                </c:pt>
                <c:pt idx="482">
                  <c:v>1316.4082450000001</c:v>
                </c:pt>
                <c:pt idx="483">
                  <c:v>1314.3745060000001</c:v>
                </c:pt>
                <c:pt idx="484">
                  <c:v>1317.425248</c:v>
                </c:pt>
                <c:pt idx="485">
                  <c:v>1292.2564929999999</c:v>
                </c:pt>
                <c:pt idx="486">
                  <c:v>1191.836458</c:v>
                </c:pt>
                <c:pt idx="487">
                  <c:v>1265.5626339999999</c:v>
                </c:pt>
                <c:pt idx="488">
                  <c:v>1288.9515670000001</c:v>
                </c:pt>
                <c:pt idx="489">
                  <c:v>1252.3426629999999</c:v>
                </c:pt>
                <c:pt idx="490">
                  <c:v>1170.989632</c:v>
                </c:pt>
                <c:pt idx="491">
                  <c:v>1234.8010300000001</c:v>
                </c:pt>
                <c:pt idx="492">
                  <c:v>1221.326875</c:v>
                </c:pt>
                <c:pt idx="493">
                  <c:v>1216.2423939999999</c:v>
                </c:pt>
                <c:pt idx="494">
                  <c:v>1206.073165</c:v>
                </c:pt>
                <c:pt idx="495">
                  <c:v>1201.4970519999999</c:v>
                </c:pt>
                <c:pt idx="496">
                  <c:v>1191.5822739999999</c:v>
                </c:pt>
                <c:pt idx="497">
                  <c:v>1183.701235</c:v>
                </c:pt>
                <c:pt idx="498">
                  <c:v>1177.0911160000001</c:v>
                </c:pt>
                <c:pt idx="499">
                  <c:v>1168.9558930000001</c:v>
                </c:pt>
                <c:pt idx="500">
                  <c:v>1160.057851</c:v>
                </c:pt>
                <c:pt idx="501">
                  <c:v>1154.719186</c:v>
                </c:pt>
                <c:pt idx="502">
                  <c:v>1145.0585919999999</c:v>
                </c:pt>
                <c:pt idx="503">
                  <c:v>1136.6689179999998</c:v>
                </c:pt>
                <c:pt idx="504">
                  <c:v>1135.1435470000001</c:v>
                </c:pt>
                <c:pt idx="505">
                  <c:v>1134.889363</c:v>
                </c:pt>
                <c:pt idx="506">
                  <c:v>1121.669392</c:v>
                </c:pt>
                <c:pt idx="507">
                  <c:v>1114.551172</c:v>
                </c:pt>
                <c:pt idx="508">
                  <c:v>1107.9413199999999</c:v>
                </c:pt>
                <c:pt idx="509">
                  <c:v>1106.415949</c:v>
                </c:pt>
                <c:pt idx="510">
                  <c:v>1096.7550879999999</c:v>
                </c:pt>
                <c:pt idx="511">
                  <c:v>1094.7213489999999</c:v>
                </c:pt>
                <c:pt idx="512">
                  <c:v>1092.4331589999999</c:v>
                </c:pt>
                <c:pt idx="513">
                  <c:v>1084.5521200000001</c:v>
                </c:pt>
                <c:pt idx="514">
                  <c:v>1072.0949679999999</c:v>
                </c:pt>
                <c:pt idx="515">
                  <c:v>1076.4168970000001</c:v>
                </c:pt>
                <c:pt idx="516">
                  <c:v>1067.2646709999999</c:v>
                </c:pt>
                <c:pt idx="517">
                  <c:v>1064.4681129999999</c:v>
                </c:pt>
                <c:pt idx="518">
                  <c:v>1059.1294479999999</c:v>
                </c:pt>
                <c:pt idx="519">
                  <c:v>1052.010961</c:v>
                </c:pt>
                <c:pt idx="520">
                  <c:v>1049.977222</c:v>
                </c:pt>
                <c:pt idx="521">
                  <c:v>1052.5195960000001</c:v>
                </c:pt>
                <c:pt idx="522">
                  <c:v>1039.045441</c:v>
                </c:pt>
                <c:pt idx="523">
                  <c:v>1025.0628646</c:v>
                </c:pt>
                <c:pt idx="524">
                  <c:v>1030.1474257</c:v>
                </c:pt>
                <c:pt idx="525">
                  <c:v>1027.0966837000001</c:v>
                </c:pt>
                <c:pt idx="526">
                  <c:v>1023.0290454999999</c:v>
                </c:pt>
                <c:pt idx="527">
                  <c:v>1022.5205707</c:v>
                </c:pt>
                <c:pt idx="528">
                  <c:v>1009.3007064999999</c:v>
                </c:pt>
                <c:pt idx="529">
                  <c:v>1013.3683714</c:v>
                </c:pt>
                <c:pt idx="530">
                  <c:v>1006.2499912000001</c:v>
                </c:pt>
                <c:pt idx="531">
                  <c:v>1002.1823263</c:v>
                </c:pt>
                <c:pt idx="532">
                  <c:v>1000.1485072</c:v>
                </c:pt>
                <c:pt idx="533">
                  <c:v>996.84355449999998</c:v>
                </c:pt>
                <c:pt idx="534">
                  <c:v>989.2166995</c:v>
                </c:pt>
                <c:pt idx="535">
                  <c:v>984.89482390000001</c:v>
                </c:pt>
                <c:pt idx="536">
                  <c:v>982.35253</c:v>
                </c:pt>
                <c:pt idx="537">
                  <c:v>982.86100480000005</c:v>
                </c:pt>
                <c:pt idx="538">
                  <c:v>980.0645002</c:v>
                </c:pt>
                <c:pt idx="539">
                  <c:v>977.77644369999996</c:v>
                </c:pt>
                <c:pt idx="540">
                  <c:v>968.62421769999992</c:v>
                </c:pt>
                <c:pt idx="541">
                  <c:v>966.84463600000004</c:v>
                </c:pt>
                <c:pt idx="542">
                  <c:v>964.5565795</c:v>
                </c:pt>
                <c:pt idx="543">
                  <c:v>959.47201840000002</c:v>
                </c:pt>
                <c:pt idx="544">
                  <c:v>958.20088480000004</c:v>
                </c:pt>
                <c:pt idx="545">
                  <c:v>952.35363819999998</c:v>
                </c:pt>
                <c:pt idx="546">
                  <c:v>952.35363819999998</c:v>
                </c:pt>
                <c:pt idx="547">
                  <c:v>948.54021069999999</c:v>
                </c:pt>
                <c:pt idx="548">
                  <c:v>945.99791679999998</c:v>
                </c:pt>
                <c:pt idx="549">
                  <c:v>942.43872669999996</c:v>
                </c:pt>
                <c:pt idx="550">
                  <c:v>939.38801139999998</c:v>
                </c:pt>
                <c:pt idx="551">
                  <c:v>934.04921289999993</c:v>
                </c:pt>
                <c:pt idx="552">
                  <c:v>931.25270829999999</c:v>
                </c:pt>
                <c:pt idx="553">
                  <c:v>932.01539379999997</c:v>
                </c:pt>
                <c:pt idx="554">
                  <c:v>924.8969869</c:v>
                </c:pt>
                <c:pt idx="555">
                  <c:v>914.72786470000005</c:v>
                </c:pt>
                <c:pt idx="556">
                  <c:v>920.82934869999997</c:v>
                </c:pt>
                <c:pt idx="557">
                  <c:v>921.84627160000002</c:v>
                </c:pt>
                <c:pt idx="558">
                  <c:v>915.49057689999995</c:v>
                </c:pt>
                <c:pt idx="559">
                  <c:v>914.72786470000005</c:v>
                </c:pt>
                <c:pt idx="560">
                  <c:v>910.66022650000002</c:v>
                </c:pt>
                <c:pt idx="561">
                  <c:v>911.93136010000001</c:v>
                </c:pt>
                <c:pt idx="562">
                  <c:v>902.52492340000003</c:v>
                </c:pt>
                <c:pt idx="563">
                  <c:v>900.49110429999996</c:v>
                </c:pt>
                <c:pt idx="564">
                  <c:v>894.64385770000001</c:v>
                </c:pt>
                <c:pt idx="565">
                  <c:v>894.38962030000005</c:v>
                </c:pt>
                <c:pt idx="566">
                  <c:v>890.32198210000001</c:v>
                </c:pt>
                <c:pt idx="567">
                  <c:v>884.9832103</c:v>
                </c:pt>
                <c:pt idx="568">
                  <c:v>879.39017439999998</c:v>
                </c:pt>
                <c:pt idx="569">
                  <c:v>876.08522170000003</c:v>
                </c:pt>
                <c:pt idx="570">
                  <c:v>882.18667900000003</c:v>
                </c:pt>
                <c:pt idx="571">
                  <c:v>876.84790720000001</c:v>
                </c:pt>
                <c:pt idx="572">
                  <c:v>875.32253619999994</c:v>
                </c:pt>
                <c:pt idx="573">
                  <c:v>872.01755679999997</c:v>
                </c:pt>
                <c:pt idx="574">
                  <c:v>867.44147050000004</c:v>
                </c:pt>
                <c:pt idx="575">
                  <c:v>866.17031020000002</c:v>
                </c:pt>
                <c:pt idx="576">
                  <c:v>863.88228040000001</c:v>
                </c:pt>
                <c:pt idx="577">
                  <c:v>867.94991860000005</c:v>
                </c:pt>
                <c:pt idx="578">
                  <c:v>861.08574910000004</c:v>
                </c:pt>
                <c:pt idx="579">
                  <c:v>854.73005439999997</c:v>
                </c:pt>
                <c:pt idx="580">
                  <c:v>856.5096628</c:v>
                </c:pt>
                <c:pt idx="581">
                  <c:v>855.23850249999998</c:v>
                </c:pt>
                <c:pt idx="582">
                  <c:v>854.73005439999997</c:v>
                </c:pt>
                <c:pt idx="583">
                  <c:v>846.59475930999997</c:v>
                </c:pt>
                <c:pt idx="584">
                  <c:v>848.37435435999998</c:v>
                </c:pt>
                <c:pt idx="585">
                  <c:v>835.40872489000003</c:v>
                </c:pt>
                <c:pt idx="586">
                  <c:v>787.61386389999996</c:v>
                </c:pt>
                <c:pt idx="587">
                  <c:v>755.07265150000001</c:v>
                </c:pt>
                <c:pt idx="588">
                  <c:v>709.31160160000002</c:v>
                </c:pt>
                <c:pt idx="589">
                  <c:v>833.37490045000004</c:v>
                </c:pt>
                <c:pt idx="590">
                  <c:v>833.88335656000004</c:v>
                </c:pt>
                <c:pt idx="591">
                  <c:v>828.29033934999995</c:v>
                </c:pt>
                <c:pt idx="592">
                  <c:v>829.30725156999995</c:v>
                </c:pt>
                <c:pt idx="593">
                  <c:v>826.51074296499996</c:v>
                </c:pt>
                <c:pt idx="594">
                  <c:v>820.40926831000002</c:v>
                </c:pt>
              </c:numCache>
            </c:numRef>
          </c:yVal>
          <c:smooth val="1"/>
          <c:extLst>
            <c:ext xmlns:c16="http://schemas.microsoft.com/office/drawing/2014/chart" uri="{C3380CC4-5D6E-409C-BE32-E72D297353CC}">
              <c16:uniqueId val="{00000000-1ABC-4E6D-8AE0-09A0A4A26ADF}"/>
            </c:ext>
          </c:extLst>
        </c:ser>
        <c:dLbls>
          <c:showLegendKey val="0"/>
          <c:showVal val="0"/>
          <c:showCatName val="0"/>
          <c:showSerName val="0"/>
          <c:showPercent val="0"/>
          <c:showBubbleSize val="0"/>
        </c:dLbls>
        <c:axId val="738424559"/>
        <c:axId val="847642719"/>
      </c:scatterChart>
      <c:scatterChart>
        <c:scatterStyle val="smoothMarker"/>
        <c:varyColors val="0"/>
        <c:ser>
          <c:idx val="1"/>
          <c:order val="1"/>
          <c:tx>
            <c:v>Flux Solaire (W/m²)</c:v>
          </c:tx>
          <c:spPr>
            <a:ln w="28575" cap="rnd">
              <a:solidFill>
                <a:schemeClr val="accent2"/>
              </a:solidFill>
              <a:round/>
            </a:ln>
            <a:effectLst/>
          </c:spPr>
          <c:marker>
            <c:symbol val="none"/>
          </c:marker>
          <c:xVal>
            <c:numRef>
              <c:f>'Excel Waveform Data'!$A$28:$A$622</c:f>
              <c:numCache>
                <c:formatCode>0.00E+00</c:formatCode>
                <c:ptCount val="59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numCache>
            </c:numRef>
          </c:xVal>
          <c:yVal>
            <c:numRef>
              <c:f>'Excel Waveform Data'!$E$28:$E$622</c:f>
              <c:numCache>
                <c:formatCode>0</c:formatCode>
                <c:ptCount val="595"/>
                <c:pt idx="0">
                  <c:v>978.15</c:v>
                </c:pt>
                <c:pt idx="1">
                  <c:v>978.1</c:v>
                </c:pt>
                <c:pt idx="2">
                  <c:v>978.1</c:v>
                </c:pt>
                <c:pt idx="3">
                  <c:v>978.1</c:v>
                </c:pt>
                <c:pt idx="4">
                  <c:v>979.3</c:v>
                </c:pt>
                <c:pt idx="5">
                  <c:v>978.9</c:v>
                </c:pt>
                <c:pt idx="6">
                  <c:v>978.75</c:v>
                </c:pt>
                <c:pt idx="7">
                  <c:v>978.8</c:v>
                </c:pt>
                <c:pt idx="8">
                  <c:v>978.7</c:v>
                </c:pt>
                <c:pt idx="9">
                  <c:v>979.15</c:v>
                </c:pt>
                <c:pt idx="10">
                  <c:v>979</c:v>
                </c:pt>
                <c:pt idx="11">
                  <c:v>979.3</c:v>
                </c:pt>
                <c:pt idx="12">
                  <c:v>979.2</c:v>
                </c:pt>
                <c:pt idx="13">
                  <c:v>978.9</c:v>
                </c:pt>
                <c:pt idx="14">
                  <c:v>979</c:v>
                </c:pt>
                <c:pt idx="15">
                  <c:v>978.7</c:v>
                </c:pt>
                <c:pt idx="16">
                  <c:v>978.8</c:v>
                </c:pt>
                <c:pt idx="17">
                  <c:v>979</c:v>
                </c:pt>
                <c:pt idx="18">
                  <c:v>979.45</c:v>
                </c:pt>
                <c:pt idx="19">
                  <c:v>979.3</c:v>
                </c:pt>
                <c:pt idx="20">
                  <c:v>978.85</c:v>
                </c:pt>
                <c:pt idx="21">
                  <c:v>979</c:v>
                </c:pt>
                <c:pt idx="22">
                  <c:v>977.65</c:v>
                </c:pt>
                <c:pt idx="23">
                  <c:v>978.1</c:v>
                </c:pt>
                <c:pt idx="24">
                  <c:v>978.55</c:v>
                </c:pt>
                <c:pt idx="25">
                  <c:v>978.4</c:v>
                </c:pt>
                <c:pt idx="26">
                  <c:v>979</c:v>
                </c:pt>
                <c:pt idx="27">
                  <c:v>978.8</c:v>
                </c:pt>
                <c:pt idx="28">
                  <c:v>979.2</c:v>
                </c:pt>
                <c:pt idx="29">
                  <c:v>978.45</c:v>
                </c:pt>
                <c:pt idx="30">
                  <c:v>978.7</c:v>
                </c:pt>
                <c:pt idx="31">
                  <c:v>978.85</c:v>
                </c:pt>
                <c:pt idx="32">
                  <c:v>978.8</c:v>
                </c:pt>
                <c:pt idx="33">
                  <c:v>978.35</c:v>
                </c:pt>
                <c:pt idx="34">
                  <c:v>978.5</c:v>
                </c:pt>
                <c:pt idx="35">
                  <c:v>978.35</c:v>
                </c:pt>
                <c:pt idx="36">
                  <c:v>978.4</c:v>
                </c:pt>
                <c:pt idx="37">
                  <c:v>977.95</c:v>
                </c:pt>
                <c:pt idx="38">
                  <c:v>978.1</c:v>
                </c:pt>
                <c:pt idx="39">
                  <c:v>978.5</c:v>
                </c:pt>
                <c:pt idx="40">
                  <c:v>978.95</c:v>
                </c:pt>
                <c:pt idx="41">
                  <c:v>978.8</c:v>
                </c:pt>
                <c:pt idx="42">
                  <c:v>978.05</c:v>
                </c:pt>
                <c:pt idx="43">
                  <c:v>978.3</c:v>
                </c:pt>
                <c:pt idx="44">
                  <c:v>977.55</c:v>
                </c:pt>
                <c:pt idx="45">
                  <c:v>977.8</c:v>
                </c:pt>
                <c:pt idx="46">
                  <c:v>978.1</c:v>
                </c:pt>
                <c:pt idx="47">
                  <c:v>978</c:v>
                </c:pt>
                <c:pt idx="48">
                  <c:v>977.6</c:v>
                </c:pt>
                <c:pt idx="49">
                  <c:v>979.4</c:v>
                </c:pt>
                <c:pt idx="50">
                  <c:v>978.8</c:v>
                </c:pt>
                <c:pt idx="51">
                  <c:v>978.8</c:v>
                </c:pt>
                <c:pt idx="52">
                  <c:v>978.8</c:v>
                </c:pt>
                <c:pt idx="53">
                  <c:v>979.1</c:v>
                </c:pt>
                <c:pt idx="54">
                  <c:v>979</c:v>
                </c:pt>
                <c:pt idx="55">
                  <c:v>979.3</c:v>
                </c:pt>
                <c:pt idx="56">
                  <c:v>979.2</c:v>
                </c:pt>
                <c:pt idx="57">
                  <c:v>979.8</c:v>
                </c:pt>
                <c:pt idx="58">
                  <c:v>979.6</c:v>
                </c:pt>
                <c:pt idx="59">
                  <c:v>979.3</c:v>
                </c:pt>
                <c:pt idx="60">
                  <c:v>978.7</c:v>
                </c:pt>
                <c:pt idx="61">
                  <c:v>978.9</c:v>
                </c:pt>
                <c:pt idx="62">
                  <c:v>979.5</c:v>
                </c:pt>
                <c:pt idx="63">
                  <c:v>979.3</c:v>
                </c:pt>
                <c:pt idx="64">
                  <c:v>979.3</c:v>
                </c:pt>
                <c:pt idx="65">
                  <c:v>979.3</c:v>
                </c:pt>
                <c:pt idx="66">
                  <c:v>979.9</c:v>
                </c:pt>
                <c:pt idx="67">
                  <c:v>979.7</c:v>
                </c:pt>
                <c:pt idx="68">
                  <c:v>979.2</c:v>
                </c:pt>
                <c:pt idx="69">
                  <c:v>978.6</c:v>
                </c:pt>
                <c:pt idx="70">
                  <c:v>978.8</c:v>
                </c:pt>
                <c:pt idx="71">
                  <c:v>978.35</c:v>
                </c:pt>
                <c:pt idx="72">
                  <c:v>978.5</c:v>
                </c:pt>
                <c:pt idx="73">
                  <c:v>977.9</c:v>
                </c:pt>
                <c:pt idx="74">
                  <c:v>978.1</c:v>
                </c:pt>
                <c:pt idx="75">
                  <c:v>979</c:v>
                </c:pt>
                <c:pt idx="76">
                  <c:v>978.7</c:v>
                </c:pt>
                <c:pt idx="77">
                  <c:v>978.1</c:v>
                </c:pt>
                <c:pt idx="78">
                  <c:v>978.3</c:v>
                </c:pt>
                <c:pt idx="79">
                  <c:v>978.1</c:v>
                </c:pt>
                <c:pt idx="80">
                  <c:v>977.95</c:v>
                </c:pt>
                <c:pt idx="81">
                  <c:v>978</c:v>
                </c:pt>
                <c:pt idx="82">
                  <c:v>977.85</c:v>
                </c:pt>
                <c:pt idx="83">
                  <c:v>977.9</c:v>
                </c:pt>
                <c:pt idx="84">
                  <c:v>977.75</c:v>
                </c:pt>
                <c:pt idx="85">
                  <c:v>977.8</c:v>
                </c:pt>
                <c:pt idx="86">
                  <c:v>978.25</c:v>
                </c:pt>
                <c:pt idx="87">
                  <c:v>978.1</c:v>
                </c:pt>
                <c:pt idx="88">
                  <c:v>978.1</c:v>
                </c:pt>
                <c:pt idx="89">
                  <c:v>977.95</c:v>
                </c:pt>
                <c:pt idx="90">
                  <c:v>978</c:v>
                </c:pt>
                <c:pt idx="91">
                  <c:v>977.7</c:v>
                </c:pt>
                <c:pt idx="92">
                  <c:v>977.8</c:v>
                </c:pt>
                <c:pt idx="93">
                  <c:v>977.35</c:v>
                </c:pt>
                <c:pt idx="94">
                  <c:v>977.5</c:v>
                </c:pt>
                <c:pt idx="95">
                  <c:v>976.9</c:v>
                </c:pt>
                <c:pt idx="96">
                  <c:v>977.1</c:v>
                </c:pt>
                <c:pt idx="97">
                  <c:v>976.2</c:v>
                </c:pt>
                <c:pt idx="98">
                  <c:v>976.5</c:v>
                </c:pt>
                <c:pt idx="99">
                  <c:v>976.6</c:v>
                </c:pt>
                <c:pt idx="100">
                  <c:v>976.15</c:v>
                </c:pt>
                <c:pt idx="101">
                  <c:v>976.3</c:v>
                </c:pt>
                <c:pt idx="102">
                  <c:v>976.15</c:v>
                </c:pt>
                <c:pt idx="103">
                  <c:v>976.2</c:v>
                </c:pt>
                <c:pt idx="104">
                  <c:v>975.45</c:v>
                </c:pt>
                <c:pt idx="105">
                  <c:v>975.7</c:v>
                </c:pt>
                <c:pt idx="106">
                  <c:v>975.55</c:v>
                </c:pt>
                <c:pt idx="107">
                  <c:v>975.6</c:v>
                </c:pt>
                <c:pt idx="108">
                  <c:v>975.8</c:v>
                </c:pt>
                <c:pt idx="109">
                  <c:v>975.65</c:v>
                </c:pt>
                <c:pt idx="110">
                  <c:v>975.7</c:v>
                </c:pt>
                <c:pt idx="111">
                  <c:v>974.95</c:v>
                </c:pt>
                <c:pt idx="112">
                  <c:v>975.2</c:v>
                </c:pt>
                <c:pt idx="113">
                  <c:v>974.75</c:v>
                </c:pt>
                <c:pt idx="114">
                  <c:v>974.9</c:v>
                </c:pt>
                <c:pt idx="115">
                  <c:v>975.2</c:v>
                </c:pt>
                <c:pt idx="116">
                  <c:v>975.1</c:v>
                </c:pt>
                <c:pt idx="117">
                  <c:v>975.1</c:v>
                </c:pt>
                <c:pt idx="118">
                  <c:v>975.1</c:v>
                </c:pt>
                <c:pt idx="119">
                  <c:v>975.6</c:v>
                </c:pt>
                <c:pt idx="120">
                  <c:v>975.6</c:v>
                </c:pt>
                <c:pt idx="121">
                  <c:v>975.6</c:v>
                </c:pt>
                <c:pt idx="122">
                  <c:v>975.6</c:v>
                </c:pt>
                <c:pt idx="123">
                  <c:v>975.6</c:v>
                </c:pt>
                <c:pt idx="124">
                  <c:v>975.9</c:v>
                </c:pt>
                <c:pt idx="125">
                  <c:v>975.8</c:v>
                </c:pt>
                <c:pt idx="126">
                  <c:v>975.8</c:v>
                </c:pt>
                <c:pt idx="127">
                  <c:v>975.8</c:v>
                </c:pt>
                <c:pt idx="128">
                  <c:v>974.75</c:v>
                </c:pt>
                <c:pt idx="129">
                  <c:v>975.1</c:v>
                </c:pt>
                <c:pt idx="130">
                  <c:v>975.7</c:v>
                </c:pt>
                <c:pt idx="131">
                  <c:v>977.5</c:v>
                </c:pt>
                <c:pt idx="132">
                  <c:v>976.9</c:v>
                </c:pt>
                <c:pt idx="133">
                  <c:v>976.3</c:v>
                </c:pt>
                <c:pt idx="134">
                  <c:v>976.5</c:v>
                </c:pt>
                <c:pt idx="135">
                  <c:v>975.75</c:v>
                </c:pt>
                <c:pt idx="136">
                  <c:v>976</c:v>
                </c:pt>
                <c:pt idx="137">
                  <c:v>975.1</c:v>
                </c:pt>
                <c:pt idx="138">
                  <c:v>975.4</c:v>
                </c:pt>
                <c:pt idx="139">
                  <c:v>976.1</c:v>
                </c:pt>
                <c:pt idx="140">
                  <c:v>976.7</c:v>
                </c:pt>
                <c:pt idx="141">
                  <c:v>976.5</c:v>
                </c:pt>
                <c:pt idx="142">
                  <c:v>976.2</c:v>
                </c:pt>
                <c:pt idx="143">
                  <c:v>976.3</c:v>
                </c:pt>
                <c:pt idx="144">
                  <c:v>976.15</c:v>
                </c:pt>
                <c:pt idx="145">
                  <c:v>976.2</c:v>
                </c:pt>
                <c:pt idx="146">
                  <c:v>976.95</c:v>
                </c:pt>
                <c:pt idx="147">
                  <c:v>976.7</c:v>
                </c:pt>
                <c:pt idx="148">
                  <c:v>977.15</c:v>
                </c:pt>
                <c:pt idx="149">
                  <c:v>977</c:v>
                </c:pt>
                <c:pt idx="150">
                  <c:v>976.6</c:v>
                </c:pt>
                <c:pt idx="151">
                  <c:v>976.75</c:v>
                </c:pt>
                <c:pt idx="152">
                  <c:v>976.7</c:v>
                </c:pt>
                <c:pt idx="153">
                  <c:v>977</c:v>
                </c:pt>
                <c:pt idx="154">
                  <c:v>976.9</c:v>
                </c:pt>
                <c:pt idx="155">
                  <c:v>977.65</c:v>
                </c:pt>
                <c:pt idx="156">
                  <c:v>977.4</c:v>
                </c:pt>
                <c:pt idx="157">
                  <c:v>978</c:v>
                </c:pt>
                <c:pt idx="158">
                  <c:v>977.8</c:v>
                </c:pt>
                <c:pt idx="159">
                  <c:v>978</c:v>
                </c:pt>
                <c:pt idx="160">
                  <c:v>977.1</c:v>
                </c:pt>
                <c:pt idx="161">
                  <c:v>977.4</c:v>
                </c:pt>
                <c:pt idx="162">
                  <c:v>977.55</c:v>
                </c:pt>
                <c:pt idx="163">
                  <c:v>977.5</c:v>
                </c:pt>
                <c:pt idx="164">
                  <c:v>977.35</c:v>
                </c:pt>
                <c:pt idx="165">
                  <c:v>977.4</c:v>
                </c:pt>
                <c:pt idx="166">
                  <c:v>976.35</c:v>
                </c:pt>
                <c:pt idx="167">
                  <c:v>976.7</c:v>
                </c:pt>
                <c:pt idx="168">
                  <c:v>975.8</c:v>
                </c:pt>
                <c:pt idx="169">
                  <c:v>976.1</c:v>
                </c:pt>
                <c:pt idx="170">
                  <c:v>976.6</c:v>
                </c:pt>
                <c:pt idx="171">
                  <c:v>976.15</c:v>
                </c:pt>
                <c:pt idx="172">
                  <c:v>976.3</c:v>
                </c:pt>
                <c:pt idx="173">
                  <c:v>975.85</c:v>
                </c:pt>
                <c:pt idx="174">
                  <c:v>976</c:v>
                </c:pt>
                <c:pt idx="175">
                  <c:v>975.55</c:v>
                </c:pt>
                <c:pt idx="176">
                  <c:v>975.7</c:v>
                </c:pt>
                <c:pt idx="177">
                  <c:v>975.55</c:v>
                </c:pt>
                <c:pt idx="178">
                  <c:v>975.6</c:v>
                </c:pt>
                <c:pt idx="179">
                  <c:v>975.6</c:v>
                </c:pt>
                <c:pt idx="180">
                  <c:v>975.9</c:v>
                </c:pt>
                <c:pt idx="181">
                  <c:v>975.8</c:v>
                </c:pt>
                <c:pt idx="182">
                  <c:v>975.05</c:v>
                </c:pt>
                <c:pt idx="183">
                  <c:v>975.3</c:v>
                </c:pt>
                <c:pt idx="184">
                  <c:v>975.3</c:v>
                </c:pt>
                <c:pt idx="185">
                  <c:v>975.3</c:v>
                </c:pt>
                <c:pt idx="186">
                  <c:v>976.35</c:v>
                </c:pt>
                <c:pt idx="187">
                  <c:v>976</c:v>
                </c:pt>
                <c:pt idx="188">
                  <c:v>976.15</c:v>
                </c:pt>
                <c:pt idx="189">
                  <c:v>976.1</c:v>
                </c:pt>
                <c:pt idx="190">
                  <c:v>976.1</c:v>
                </c:pt>
                <c:pt idx="191">
                  <c:v>976.4</c:v>
                </c:pt>
                <c:pt idx="192">
                  <c:v>976.3</c:v>
                </c:pt>
                <c:pt idx="193">
                  <c:v>976.9</c:v>
                </c:pt>
                <c:pt idx="194">
                  <c:v>976.7</c:v>
                </c:pt>
                <c:pt idx="195">
                  <c:v>976.7</c:v>
                </c:pt>
                <c:pt idx="196">
                  <c:v>976.7</c:v>
                </c:pt>
                <c:pt idx="197">
                  <c:v>976.4</c:v>
                </c:pt>
                <c:pt idx="198">
                  <c:v>976.5</c:v>
                </c:pt>
                <c:pt idx="199">
                  <c:v>976.1</c:v>
                </c:pt>
                <c:pt idx="200">
                  <c:v>976</c:v>
                </c:pt>
                <c:pt idx="201">
                  <c:v>976.45</c:v>
                </c:pt>
                <c:pt idx="202">
                  <c:v>976.3</c:v>
                </c:pt>
                <c:pt idx="203">
                  <c:v>976</c:v>
                </c:pt>
                <c:pt idx="204">
                  <c:v>976.1</c:v>
                </c:pt>
                <c:pt idx="205">
                  <c:v>976.1</c:v>
                </c:pt>
                <c:pt idx="206">
                  <c:v>976.1</c:v>
                </c:pt>
                <c:pt idx="207">
                  <c:v>976.25</c:v>
                </c:pt>
                <c:pt idx="208">
                  <c:v>976.2</c:v>
                </c:pt>
                <c:pt idx="209">
                  <c:v>976.2</c:v>
                </c:pt>
                <c:pt idx="210">
                  <c:v>976.2</c:v>
                </c:pt>
                <c:pt idx="211">
                  <c:v>976.1</c:v>
                </c:pt>
                <c:pt idx="212">
                  <c:v>975.65</c:v>
                </c:pt>
                <c:pt idx="213">
                  <c:v>975.8</c:v>
                </c:pt>
                <c:pt idx="214">
                  <c:v>976.4</c:v>
                </c:pt>
                <c:pt idx="215">
                  <c:v>976.2</c:v>
                </c:pt>
                <c:pt idx="216">
                  <c:v>976.3</c:v>
                </c:pt>
                <c:pt idx="217">
                  <c:v>976.15</c:v>
                </c:pt>
                <c:pt idx="218">
                  <c:v>976.2</c:v>
                </c:pt>
                <c:pt idx="219">
                  <c:v>975.45</c:v>
                </c:pt>
                <c:pt idx="220">
                  <c:v>975.7</c:v>
                </c:pt>
                <c:pt idx="221">
                  <c:v>976</c:v>
                </c:pt>
                <c:pt idx="222">
                  <c:v>975.1</c:v>
                </c:pt>
                <c:pt idx="223">
                  <c:v>975.4</c:v>
                </c:pt>
                <c:pt idx="224">
                  <c:v>975.25</c:v>
                </c:pt>
                <c:pt idx="225">
                  <c:v>975.3</c:v>
                </c:pt>
                <c:pt idx="226">
                  <c:v>975.3</c:v>
                </c:pt>
                <c:pt idx="227">
                  <c:v>975.3</c:v>
                </c:pt>
                <c:pt idx="228">
                  <c:v>975.3</c:v>
                </c:pt>
                <c:pt idx="229">
                  <c:v>975.3</c:v>
                </c:pt>
                <c:pt idx="230">
                  <c:v>975.6</c:v>
                </c:pt>
                <c:pt idx="231">
                  <c:v>975.3</c:v>
                </c:pt>
                <c:pt idx="232">
                  <c:v>975.4</c:v>
                </c:pt>
                <c:pt idx="233">
                  <c:v>975.85</c:v>
                </c:pt>
                <c:pt idx="234">
                  <c:v>975.7</c:v>
                </c:pt>
                <c:pt idx="235">
                  <c:v>975.1</c:v>
                </c:pt>
                <c:pt idx="236">
                  <c:v>975.3</c:v>
                </c:pt>
                <c:pt idx="237">
                  <c:v>975</c:v>
                </c:pt>
                <c:pt idx="238">
                  <c:v>975.1</c:v>
                </c:pt>
                <c:pt idx="239">
                  <c:v>974.65</c:v>
                </c:pt>
                <c:pt idx="240">
                  <c:v>974.8</c:v>
                </c:pt>
                <c:pt idx="241">
                  <c:v>974.7</c:v>
                </c:pt>
                <c:pt idx="242">
                  <c:v>974.1</c:v>
                </c:pt>
                <c:pt idx="243">
                  <c:v>974.3</c:v>
                </c:pt>
                <c:pt idx="244">
                  <c:v>974.15</c:v>
                </c:pt>
                <c:pt idx="245">
                  <c:v>974.2</c:v>
                </c:pt>
                <c:pt idx="246">
                  <c:v>974.2</c:v>
                </c:pt>
                <c:pt idx="247">
                  <c:v>974.2</c:v>
                </c:pt>
                <c:pt idx="248">
                  <c:v>973.9</c:v>
                </c:pt>
                <c:pt idx="249">
                  <c:v>974</c:v>
                </c:pt>
                <c:pt idx="250">
                  <c:v>974.2</c:v>
                </c:pt>
                <c:pt idx="251">
                  <c:v>973.15</c:v>
                </c:pt>
                <c:pt idx="252">
                  <c:v>973.5</c:v>
                </c:pt>
                <c:pt idx="253">
                  <c:v>973.8</c:v>
                </c:pt>
                <c:pt idx="254">
                  <c:v>973.7</c:v>
                </c:pt>
                <c:pt idx="255">
                  <c:v>973.4</c:v>
                </c:pt>
                <c:pt idx="256">
                  <c:v>973.5</c:v>
                </c:pt>
                <c:pt idx="257">
                  <c:v>973.5</c:v>
                </c:pt>
                <c:pt idx="258">
                  <c:v>973.5</c:v>
                </c:pt>
                <c:pt idx="259">
                  <c:v>973.95</c:v>
                </c:pt>
                <c:pt idx="260">
                  <c:v>973.8</c:v>
                </c:pt>
                <c:pt idx="261">
                  <c:v>974</c:v>
                </c:pt>
                <c:pt idx="262">
                  <c:v>974.3</c:v>
                </c:pt>
                <c:pt idx="263">
                  <c:v>974.2</c:v>
                </c:pt>
                <c:pt idx="264">
                  <c:v>974.95</c:v>
                </c:pt>
                <c:pt idx="265">
                  <c:v>974.7</c:v>
                </c:pt>
                <c:pt idx="266">
                  <c:v>974.1</c:v>
                </c:pt>
                <c:pt idx="267">
                  <c:v>974.3</c:v>
                </c:pt>
                <c:pt idx="268">
                  <c:v>973.85</c:v>
                </c:pt>
                <c:pt idx="269">
                  <c:v>974</c:v>
                </c:pt>
                <c:pt idx="270">
                  <c:v>974.3</c:v>
                </c:pt>
                <c:pt idx="271">
                  <c:v>974.3</c:v>
                </c:pt>
                <c:pt idx="272">
                  <c:v>974.3</c:v>
                </c:pt>
                <c:pt idx="273">
                  <c:v>974.15</c:v>
                </c:pt>
                <c:pt idx="274">
                  <c:v>974.2</c:v>
                </c:pt>
                <c:pt idx="275">
                  <c:v>973.9</c:v>
                </c:pt>
                <c:pt idx="276">
                  <c:v>974</c:v>
                </c:pt>
                <c:pt idx="277">
                  <c:v>974.3</c:v>
                </c:pt>
                <c:pt idx="278">
                  <c:v>974.2</c:v>
                </c:pt>
                <c:pt idx="279">
                  <c:v>973.15</c:v>
                </c:pt>
                <c:pt idx="280">
                  <c:v>973.5</c:v>
                </c:pt>
                <c:pt idx="281">
                  <c:v>973.7</c:v>
                </c:pt>
                <c:pt idx="282">
                  <c:v>973.4</c:v>
                </c:pt>
                <c:pt idx="283">
                  <c:v>973.5</c:v>
                </c:pt>
                <c:pt idx="284">
                  <c:v>974.25</c:v>
                </c:pt>
                <c:pt idx="285">
                  <c:v>974</c:v>
                </c:pt>
                <c:pt idx="286">
                  <c:v>973.7</c:v>
                </c:pt>
                <c:pt idx="287">
                  <c:v>973.8</c:v>
                </c:pt>
                <c:pt idx="288">
                  <c:v>973.05</c:v>
                </c:pt>
                <c:pt idx="289">
                  <c:v>973.3</c:v>
                </c:pt>
                <c:pt idx="290">
                  <c:v>973.45</c:v>
                </c:pt>
                <c:pt idx="291">
                  <c:v>973.4</c:v>
                </c:pt>
                <c:pt idx="292">
                  <c:v>973.8</c:v>
                </c:pt>
                <c:pt idx="293">
                  <c:v>973.8</c:v>
                </c:pt>
                <c:pt idx="294">
                  <c:v>973.8</c:v>
                </c:pt>
                <c:pt idx="295">
                  <c:v>973.8</c:v>
                </c:pt>
                <c:pt idx="296">
                  <c:v>973.8</c:v>
                </c:pt>
                <c:pt idx="297">
                  <c:v>973.35</c:v>
                </c:pt>
                <c:pt idx="298">
                  <c:v>973.5</c:v>
                </c:pt>
                <c:pt idx="299">
                  <c:v>973.5</c:v>
                </c:pt>
                <c:pt idx="300">
                  <c:v>973.5</c:v>
                </c:pt>
                <c:pt idx="301">
                  <c:v>973.9</c:v>
                </c:pt>
                <c:pt idx="302">
                  <c:v>974.05</c:v>
                </c:pt>
                <c:pt idx="303">
                  <c:v>974</c:v>
                </c:pt>
                <c:pt idx="304">
                  <c:v>974.9</c:v>
                </c:pt>
                <c:pt idx="305">
                  <c:v>974.6</c:v>
                </c:pt>
                <c:pt idx="306">
                  <c:v>974.3</c:v>
                </c:pt>
                <c:pt idx="307">
                  <c:v>974.4</c:v>
                </c:pt>
                <c:pt idx="308">
                  <c:v>974.4</c:v>
                </c:pt>
                <c:pt idx="309">
                  <c:v>974.4</c:v>
                </c:pt>
                <c:pt idx="310">
                  <c:v>975</c:v>
                </c:pt>
                <c:pt idx="311">
                  <c:v>974.8</c:v>
                </c:pt>
                <c:pt idx="312">
                  <c:v>975.2</c:v>
                </c:pt>
                <c:pt idx="313">
                  <c:v>975.5</c:v>
                </c:pt>
                <c:pt idx="314">
                  <c:v>975.4</c:v>
                </c:pt>
                <c:pt idx="315">
                  <c:v>974.65</c:v>
                </c:pt>
                <c:pt idx="316">
                  <c:v>974.9</c:v>
                </c:pt>
                <c:pt idx="317">
                  <c:v>974.75</c:v>
                </c:pt>
                <c:pt idx="318">
                  <c:v>974.8</c:v>
                </c:pt>
                <c:pt idx="319">
                  <c:v>974.2</c:v>
                </c:pt>
                <c:pt idx="320">
                  <c:v>974.4</c:v>
                </c:pt>
                <c:pt idx="321">
                  <c:v>974.3</c:v>
                </c:pt>
                <c:pt idx="322">
                  <c:v>974.15</c:v>
                </c:pt>
                <c:pt idx="323">
                  <c:v>974.2</c:v>
                </c:pt>
                <c:pt idx="324">
                  <c:v>974.4</c:v>
                </c:pt>
                <c:pt idx="325">
                  <c:v>974.4</c:v>
                </c:pt>
                <c:pt idx="326">
                  <c:v>974.4</c:v>
                </c:pt>
                <c:pt idx="327">
                  <c:v>974.3</c:v>
                </c:pt>
                <c:pt idx="328">
                  <c:v>973.85</c:v>
                </c:pt>
                <c:pt idx="329">
                  <c:v>974</c:v>
                </c:pt>
                <c:pt idx="330">
                  <c:v>973.55</c:v>
                </c:pt>
                <c:pt idx="331">
                  <c:v>973.7</c:v>
                </c:pt>
                <c:pt idx="332">
                  <c:v>973.7</c:v>
                </c:pt>
                <c:pt idx="333">
                  <c:v>973.4</c:v>
                </c:pt>
                <c:pt idx="334">
                  <c:v>973.5</c:v>
                </c:pt>
                <c:pt idx="335">
                  <c:v>973.5</c:v>
                </c:pt>
                <c:pt idx="336">
                  <c:v>973.5</c:v>
                </c:pt>
                <c:pt idx="337">
                  <c:v>974.1</c:v>
                </c:pt>
                <c:pt idx="338">
                  <c:v>973.9</c:v>
                </c:pt>
                <c:pt idx="339">
                  <c:v>974.35</c:v>
                </c:pt>
                <c:pt idx="340">
                  <c:v>974.2</c:v>
                </c:pt>
                <c:pt idx="341">
                  <c:v>974.4</c:v>
                </c:pt>
                <c:pt idx="342">
                  <c:v>975</c:v>
                </c:pt>
                <c:pt idx="343">
                  <c:v>974.8</c:v>
                </c:pt>
                <c:pt idx="344">
                  <c:v>974.95</c:v>
                </c:pt>
                <c:pt idx="345">
                  <c:v>974.9</c:v>
                </c:pt>
                <c:pt idx="346">
                  <c:v>974.15</c:v>
                </c:pt>
                <c:pt idx="347">
                  <c:v>974.4</c:v>
                </c:pt>
                <c:pt idx="348">
                  <c:v>974.1</c:v>
                </c:pt>
                <c:pt idx="349">
                  <c:v>974.2</c:v>
                </c:pt>
                <c:pt idx="350">
                  <c:v>974.2</c:v>
                </c:pt>
                <c:pt idx="351">
                  <c:v>974.2</c:v>
                </c:pt>
                <c:pt idx="352">
                  <c:v>974.6</c:v>
                </c:pt>
                <c:pt idx="353">
                  <c:v>974.75</c:v>
                </c:pt>
                <c:pt idx="354">
                  <c:v>974.7</c:v>
                </c:pt>
                <c:pt idx="355">
                  <c:v>974.7</c:v>
                </c:pt>
                <c:pt idx="356">
                  <c:v>974.7</c:v>
                </c:pt>
                <c:pt idx="357">
                  <c:v>975</c:v>
                </c:pt>
                <c:pt idx="358">
                  <c:v>974.9</c:v>
                </c:pt>
                <c:pt idx="359">
                  <c:v>974.45</c:v>
                </c:pt>
                <c:pt idx="360">
                  <c:v>974.6</c:v>
                </c:pt>
                <c:pt idx="361">
                  <c:v>975.5</c:v>
                </c:pt>
                <c:pt idx="362">
                  <c:v>975.2</c:v>
                </c:pt>
                <c:pt idx="363">
                  <c:v>975.2</c:v>
                </c:pt>
                <c:pt idx="364">
                  <c:v>974.6</c:v>
                </c:pt>
                <c:pt idx="365">
                  <c:v>974.8</c:v>
                </c:pt>
                <c:pt idx="366">
                  <c:v>973.9</c:v>
                </c:pt>
                <c:pt idx="367">
                  <c:v>974.2</c:v>
                </c:pt>
                <c:pt idx="368">
                  <c:v>973.75</c:v>
                </c:pt>
                <c:pt idx="369">
                  <c:v>973.9</c:v>
                </c:pt>
                <c:pt idx="370">
                  <c:v>973.75</c:v>
                </c:pt>
                <c:pt idx="371">
                  <c:v>973.8</c:v>
                </c:pt>
                <c:pt idx="372">
                  <c:v>973.8</c:v>
                </c:pt>
                <c:pt idx="373">
                  <c:v>973.8</c:v>
                </c:pt>
                <c:pt idx="374">
                  <c:v>973.8</c:v>
                </c:pt>
                <c:pt idx="375">
                  <c:v>973.65</c:v>
                </c:pt>
                <c:pt idx="376">
                  <c:v>973.7</c:v>
                </c:pt>
                <c:pt idx="377">
                  <c:v>974</c:v>
                </c:pt>
                <c:pt idx="378">
                  <c:v>973.9</c:v>
                </c:pt>
                <c:pt idx="379">
                  <c:v>973.75</c:v>
                </c:pt>
                <c:pt idx="380">
                  <c:v>973.8</c:v>
                </c:pt>
                <c:pt idx="381">
                  <c:v>973.65</c:v>
                </c:pt>
                <c:pt idx="382">
                  <c:v>973.7</c:v>
                </c:pt>
                <c:pt idx="383">
                  <c:v>973.8</c:v>
                </c:pt>
                <c:pt idx="384">
                  <c:v>973.8</c:v>
                </c:pt>
                <c:pt idx="385">
                  <c:v>973.8</c:v>
                </c:pt>
                <c:pt idx="386">
                  <c:v>973.95</c:v>
                </c:pt>
                <c:pt idx="387">
                  <c:v>973.9</c:v>
                </c:pt>
                <c:pt idx="388">
                  <c:v>973.75</c:v>
                </c:pt>
                <c:pt idx="389">
                  <c:v>973.8</c:v>
                </c:pt>
                <c:pt idx="390">
                  <c:v>972.75</c:v>
                </c:pt>
                <c:pt idx="391">
                  <c:v>973.1</c:v>
                </c:pt>
                <c:pt idx="392">
                  <c:v>973.7</c:v>
                </c:pt>
                <c:pt idx="393">
                  <c:v>973.4</c:v>
                </c:pt>
                <c:pt idx="394">
                  <c:v>973.5</c:v>
                </c:pt>
                <c:pt idx="395">
                  <c:v>974.55</c:v>
                </c:pt>
                <c:pt idx="396">
                  <c:v>974.2</c:v>
                </c:pt>
                <c:pt idx="397">
                  <c:v>974.5</c:v>
                </c:pt>
                <c:pt idx="398">
                  <c:v>974.4</c:v>
                </c:pt>
                <c:pt idx="399">
                  <c:v>973.05</c:v>
                </c:pt>
                <c:pt idx="400">
                  <c:v>973.5</c:v>
                </c:pt>
                <c:pt idx="401">
                  <c:v>974.1</c:v>
                </c:pt>
                <c:pt idx="402">
                  <c:v>973.9</c:v>
                </c:pt>
                <c:pt idx="403">
                  <c:v>973.7</c:v>
                </c:pt>
                <c:pt idx="404">
                  <c:v>973.25</c:v>
                </c:pt>
                <c:pt idx="405">
                  <c:v>973.4</c:v>
                </c:pt>
                <c:pt idx="406">
                  <c:v>972.05</c:v>
                </c:pt>
                <c:pt idx="407">
                  <c:v>972.5</c:v>
                </c:pt>
                <c:pt idx="408">
                  <c:v>972.6</c:v>
                </c:pt>
                <c:pt idx="409">
                  <c:v>974.4</c:v>
                </c:pt>
                <c:pt idx="410">
                  <c:v>973.8</c:v>
                </c:pt>
                <c:pt idx="411">
                  <c:v>973.65</c:v>
                </c:pt>
                <c:pt idx="412">
                  <c:v>973.7</c:v>
                </c:pt>
                <c:pt idx="413">
                  <c:v>973.7</c:v>
                </c:pt>
                <c:pt idx="414">
                  <c:v>973.85</c:v>
                </c:pt>
                <c:pt idx="415">
                  <c:v>973.8</c:v>
                </c:pt>
                <c:pt idx="416">
                  <c:v>973.95</c:v>
                </c:pt>
                <c:pt idx="417">
                  <c:v>973.9</c:v>
                </c:pt>
                <c:pt idx="418">
                  <c:v>974.5</c:v>
                </c:pt>
                <c:pt idx="419">
                  <c:v>974.3</c:v>
                </c:pt>
                <c:pt idx="420">
                  <c:v>973.7</c:v>
                </c:pt>
                <c:pt idx="421">
                  <c:v>973.9</c:v>
                </c:pt>
                <c:pt idx="422">
                  <c:v>974.4</c:v>
                </c:pt>
                <c:pt idx="423">
                  <c:v>975</c:v>
                </c:pt>
                <c:pt idx="424">
                  <c:v>974.8</c:v>
                </c:pt>
                <c:pt idx="425">
                  <c:v>974.8</c:v>
                </c:pt>
                <c:pt idx="426">
                  <c:v>974.8</c:v>
                </c:pt>
                <c:pt idx="427">
                  <c:v>975.55</c:v>
                </c:pt>
                <c:pt idx="428">
                  <c:v>975.3</c:v>
                </c:pt>
                <c:pt idx="429">
                  <c:v>976.05</c:v>
                </c:pt>
                <c:pt idx="430">
                  <c:v>975.8</c:v>
                </c:pt>
                <c:pt idx="431">
                  <c:v>975.2</c:v>
                </c:pt>
                <c:pt idx="432">
                  <c:v>975.4</c:v>
                </c:pt>
                <c:pt idx="433">
                  <c:v>975.3</c:v>
                </c:pt>
                <c:pt idx="434">
                  <c:v>975.9</c:v>
                </c:pt>
                <c:pt idx="435">
                  <c:v>975.7</c:v>
                </c:pt>
                <c:pt idx="436">
                  <c:v>975.7</c:v>
                </c:pt>
                <c:pt idx="437">
                  <c:v>975.7</c:v>
                </c:pt>
                <c:pt idx="438">
                  <c:v>976.6</c:v>
                </c:pt>
                <c:pt idx="439">
                  <c:v>976.3</c:v>
                </c:pt>
                <c:pt idx="440">
                  <c:v>976.6</c:v>
                </c:pt>
                <c:pt idx="441">
                  <c:v>976.5</c:v>
                </c:pt>
                <c:pt idx="442">
                  <c:v>976.8</c:v>
                </c:pt>
                <c:pt idx="443">
                  <c:v>976.7</c:v>
                </c:pt>
                <c:pt idx="444">
                  <c:v>976.9</c:v>
                </c:pt>
                <c:pt idx="445">
                  <c:v>976.45</c:v>
                </c:pt>
                <c:pt idx="446">
                  <c:v>976.6</c:v>
                </c:pt>
                <c:pt idx="447">
                  <c:v>975.7</c:v>
                </c:pt>
                <c:pt idx="448">
                  <c:v>976</c:v>
                </c:pt>
                <c:pt idx="449">
                  <c:v>975.7</c:v>
                </c:pt>
                <c:pt idx="450">
                  <c:v>975.8</c:v>
                </c:pt>
                <c:pt idx="451">
                  <c:v>975.8</c:v>
                </c:pt>
                <c:pt idx="452">
                  <c:v>975.8</c:v>
                </c:pt>
                <c:pt idx="453">
                  <c:v>976.2</c:v>
                </c:pt>
                <c:pt idx="454">
                  <c:v>975.6</c:v>
                </c:pt>
                <c:pt idx="455">
                  <c:v>975.8</c:v>
                </c:pt>
                <c:pt idx="456">
                  <c:v>976</c:v>
                </c:pt>
                <c:pt idx="457">
                  <c:v>976</c:v>
                </c:pt>
                <c:pt idx="458">
                  <c:v>976</c:v>
                </c:pt>
                <c:pt idx="459">
                  <c:v>975.1</c:v>
                </c:pt>
                <c:pt idx="460">
                  <c:v>975.4</c:v>
                </c:pt>
                <c:pt idx="461">
                  <c:v>975.4</c:v>
                </c:pt>
                <c:pt idx="462">
                  <c:v>975.4</c:v>
                </c:pt>
                <c:pt idx="463">
                  <c:v>975.8</c:v>
                </c:pt>
                <c:pt idx="464">
                  <c:v>975.2</c:v>
                </c:pt>
                <c:pt idx="465">
                  <c:v>975.4</c:v>
                </c:pt>
                <c:pt idx="466">
                  <c:v>975.4</c:v>
                </c:pt>
                <c:pt idx="467">
                  <c:v>975.4</c:v>
                </c:pt>
                <c:pt idx="468">
                  <c:v>976</c:v>
                </c:pt>
                <c:pt idx="469">
                  <c:v>975.8</c:v>
                </c:pt>
                <c:pt idx="470">
                  <c:v>975.65</c:v>
                </c:pt>
                <c:pt idx="471">
                  <c:v>975.7</c:v>
                </c:pt>
                <c:pt idx="472">
                  <c:v>975.1</c:v>
                </c:pt>
                <c:pt idx="473">
                  <c:v>975.3</c:v>
                </c:pt>
                <c:pt idx="474">
                  <c:v>975.6</c:v>
                </c:pt>
                <c:pt idx="475">
                  <c:v>974.85</c:v>
                </c:pt>
                <c:pt idx="476">
                  <c:v>975.1</c:v>
                </c:pt>
                <c:pt idx="477">
                  <c:v>975.4</c:v>
                </c:pt>
                <c:pt idx="478">
                  <c:v>975.3</c:v>
                </c:pt>
                <c:pt idx="479">
                  <c:v>975.15</c:v>
                </c:pt>
                <c:pt idx="480">
                  <c:v>975.2</c:v>
                </c:pt>
                <c:pt idx="481">
                  <c:v>975.44</c:v>
                </c:pt>
                <c:pt idx="482">
                  <c:v>975.48</c:v>
                </c:pt>
                <c:pt idx="483">
                  <c:v>975.52</c:v>
                </c:pt>
                <c:pt idx="484">
                  <c:v>975.56</c:v>
                </c:pt>
                <c:pt idx="485">
                  <c:v>975.4</c:v>
                </c:pt>
                <c:pt idx="486">
                  <c:v>975.25</c:v>
                </c:pt>
                <c:pt idx="487">
                  <c:v>975.3</c:v>
                </c:pt>
                <c:pt idx="488">
                  <c:v>975.3</c:v>
                </c:pt>
                <c:pt idx="489">
                  <c:v>975.3</c:v>
                </c:pt>
                <c:pt idx="490">
                  <c:v>975.75</c:v>
                </c:pt>
                <c:pt idx="491">
                  <c:v>975.6</c:v>
                </c:pt>
                <c:pt idx="492">
                  <c:v>975</c:v>
                </c:pt>
                <c:pt idx="493">
                  <c:v>975.2</c:v>
                </c:pt>
                <c:pt idx="494">
                  <c:v>974.9</c:v>
                </c:pt>
                <c:pt idx="495">
                  <c:v>975.2</c:v>
                </c:pt>
                <c:pt idx="496">
                  <c:v>975.1</c:v>
                </c:pt>
                <c:pt idx="497">
                  <c:v>974.5</c:v>
                </c:pt>
                <c:pt idx="498">
                  <c:v>974.7</c:v>
                </c:pt>
                <c:pt idx="499">
                  <c:v>976.35</c:v>
                </c:pt>
                <c:pt idx="500">
                  <c:v>975.8</c:v>
                </c:pt>
                <c:pt idx="501">
                  <c:v>975.5</c:v>
                </c:pt>
                <c:pt idx="502">
                  <c:v>975.6</c:v>
                </c:pt>
                <c:pt idx="503">
                  <c:v>975.4</c:v>
                </c:pt>
                <c:pt idx="504">
                  <c:v>975.4</c:v>
                </c:pt>
                <c:pt idx="505">
                  <c:v>975.4</c:v>
                </c:pt>
                <c:pt idx="506">
                  <c:v>975.85</c:v>
                </c:pt>
                <c:pt idx="507">
                  <c:v>975.7</c:v>
                </c:pt>
                <c:pt idx="508">
                  <c:v>974.95</c:v>
                </c:pt>
                <c:pt idx="509">
                  <c:v>975.2</c:v>
                </c:pt>
                <c:pt idx="510">
                  <c:v>974.6</c:v>
                </c:pt>
                <c:pt idx="511">
                  <c:v>974.8</c:v>
                </c:pt>
                <c:pt idx="512">
                  <c:v>975.4</c:v>
                </c:pt>
                <c:pt idx="513">
                  <c:v>975.2</c:v>
                </c:pt>
                <c:pt idx="514">
                  <c:v>975.8</c:v>
                </c:pt>
                <c:pt idx="515">
                  <c:v>975.8</c:v>
                </c:pt>
                <c:pt idx="516">
                  <c:v>975.8</c:v>
                </c:pt>
                <c:pt idx="517">
                  <c:v>975.8</c:v>
                </c:pt>
                <c:pt idx="518">
                  <c:v>975.8</c:v>
                </c:pt>
                <c:pt idx="519">
                  <c:v>976.85</c:v>
                </c:pt>
                <c:pt idx="520">
                  <c:v>976.5</c:v>
                </c:pt>
                <c:pt idx="521">
                  <c:v>976.8</c:v>
                </c:pt>
                <c:pt idx="522">
                  <c:v>976.7</c:v>
                </c:pt>
                <c:pt idx="523">
                  <c:v>976.1</c:v>
                </c:pt>
                <c:pt idx="524">
                  <c:v>976.3</c:v>
                </c:pt>
                <c:pt idx="525">
                  <c:v>976.3</c:v>
                </c:pt>
                <c:pt idx="526">
                  <c:v>976.3</c:v>
                </c:pt>
                <c:pt idx="527">
                  <c:v>975.55</c:v>
                </c:pt>
                <c:pt idx="528">
                  <c:v>975.8</c:v>
                </c:pt>
                <c:pt idx="529">
                  <c:v>976.85</c:v>
                </c:pt>
                <c:pt idx="530">
                  <c:v>976.5</c:v>
                </c:pt>
                <c:pt idx="531">
                  <c:v>975.9</c:v>
                </c:pt>
                <c:pt idx="532">
                  <c:v>976.1</c:v>
                </c:pt>
                <c:pt idx="533">
                  <c:v>976.4</c:v>
                </c:pt>
                <c:pt idx="534">
                  <c:v>976.3</c:v>
                </c:pt>
                <c:pt idx="535">
                  <c:v>975.4</c:v>
                </c:pt>
                <c:pt idx="536">
                  <c:v>975.4</c:v>
                </c:pt>
                <c:pt idx="537">
                  <c:v>975.4</c:v>
                </c:pt>
                <c:pt idx="538">
                  <c:v>977.05</c:v>
                </c:pt>
                <c:pt idx="539">
                  <c:v>976.5</c:v>
                </c:pt>
                <c:pt idx="540">
                  <c:v>974.85</c:v>
                </c:pt>
                <c:pt idx="541">
                  <c:v>975.4</c:v>
                </c:pt>
                <c:pt idx="542">
                  <c:v>974.65</c:v>
                </c:pt>
                <c:pt idx="543">
                  <c:v>974.9</c:v>
                </c:pt>
                <c:pt idx="544">
                  <c:v>974.8</c:v>
                </c:pt>
                <c:pt idx="545">
                  <c:v>974.95</c:v>
                </c:pt>
                <c:pt idx="546">
                  <c:v>974.9</c:v>
                </c:pt>
                <c:pt idx="547">
                  <c:v>975.5</c:v>
                </c:pt>
                <c:pt idx="548">
                  <c:v>975.3</c:v>
                </c:pt>
                <c:pt idx="549">
                  <c:v>974.55</c:v>
                </c:pt>
                <c:pt idx="550">
                  <c:v>974.8</c:v>
                </c:pt>
                <c:pt idx="551">
                  <c:v>975.55</c:v>
                </c:pt>
                <c:pt idx="552">
                  <c:v>975.3</c:v>
                </c:pt>
                <c:pt idx="553">
                  <c:v>975.9</c:v>
                </c:pt>
                <c:pt idx="554">
                  <c:v>975.7</c:v>
                </c:pt>
                <c:pt idx="555">
                  <c:v>975.6</c:v>
                </c:pt>
                <c:pt idx="556">
                  <c:v>975.7</c:v>
                </c:pt>
                <c:pt idx="557">
                  <c:v>975.85</c:v>
                </c:pt>
                <c:pt idx="558">
                  <c:v>975.8</c:v>
                </c:pt>
                <c:pt idx="559">
                  <c:v>975.65</c:v>
                </c:pt>
                <c:pt idx="560">
                  <c:v>975.7</c:v>
                </c:pt>
                <c:pt idx="561">
                  <c:v>974.8</c:v>
                </c:pt>
                <c:pt idx="562">
                  <c:v>975.1</c:v>
                </c:pt>
                <c:pt idx="563">
                  <c:v>975.4</c:v>
                </c:pt>
                <c:pt idx="564">
                  <c:v>975.3</c:v>
                </c:pt>
                <c:pt idx="565">
                  <c:v>975.6</c:v>
                </c:pt>
                <c:pt idx="566">
                  <c:v>975.9</c:v>
                </c:pt>
                <c:pt idx="567">
                  <c:v>975.8</c:v>
                </c:pt>
                <c:pt idx="568">
                  <c:v>975.05</c:v>
                </c:pt>
                <c:pt idx="569">
                  <c:v>975.3</c:v>
                </c:pt>
                <c:pt idx="570">
                  <c:v>974.55</c:v>
                </c:pt>
                <c:pt idx="571">
                  <c:v>974.8</c:v>
                </c:pt>
                <c:pt idx="572">
                  <c:v>975.55</c:v>
                </c:pt>
                <c:pt idx="573">
                  <c:v>975.3</c:v>
                </c:pt>
                <c:pt idx="574">
                  <c:v>975.6</c:v>
                </c:pt>
                <c:pt idx="575">
                  <c:v>975.86667</c:v>
                </c:pt>
                <c:pt idx="576">
                  <c:v>975.93332999999996</c:v>
                </c:pt>
                <c:pt idx="577">
                  <c:v>975.8</c:v>
                </c:pt>
                <c:pt idx="578">
                  <c:v>976.2</c:v>
                </c:pt>
                <c:pt idx="579">
                  <c:v>976.8</c:v>
                </c:pt>
                <c:pt idx="580">
                  <c:v>976.6</c:v>
                </c:pt>
                <c:pt idx="581">
                  <c:v>976</c:v>
                </c:pt>
                <c:pt idx="582">
                  <c:v>976.2</c:v>
                </c:pt>
                <c:pt idx="583">
                  <c:v>975.9</c:v>
                </c:pt>
                <c:pt idx="584">
                  <c:v>976</c:v>
                </c:pt>
                <c:pt idx="585">
                  <c:v>976.1</c:v>
                </c:pt>
                <c:pt idx="586">
                  <c:v>976.1</c:v>
                </c:pt>
                <c:pt idx="587">
                  <c:v>976.1</c:v>
                </c:pt>
                <c:pt idx="588">
                  <c:v>975.65</c:v>
                </c:pt>
                <c:pt idx="589">
                  <c:v>975.8</c:v>
                </c:pt>
                <c:pt idx="590">
                  <c:v>975.8</c:v>
                </c:pt>
                <c:pt idx="591">
                  <c:v>975.8</c:v>
                </c:pt>
                <c:pt idx="592">
                  <c:v>976.1</c:v>
                </c:pt>
                <c:pt idx="593">
                  <c:v>976</c:v>
                </c:pt>
                <c:pt idx="594">
                  <c:v>975.6</c:v>
                </c:pt>
              </c:numCache>
            </c:numRef>
          </c:yVal>
          <c:smooth val="1"/>
          <c:extLst>
            <c:ext xmlns:c16="http://schemas.microsoft.com/office/drawing/2014/chart" uri="{C3380CC4-5D6E-409C-BE32-E72D297353CC}">
              <c16:uniqueId val="{00000001-1ABC-4E6D-8AE0-09A0A4A26ADF}"/>
            </c:ext>
          </c:extLst>
        </c:ser>
        <c:dLbls>
          <c:showLegendKey val="0"/>
          <c:showVal val="0"/>
          <c:showCatName val="0"/>
          <c:showSerName val="0"/>
          <c:showPercent val="0"/>
          <c:showBubbleSize val="0"/>
        </c:dLbls>
        <c:axId val="619604272"/>
        <c:axId val="619606352"/>
      </c:scatterChart>
      <c:valAx>
        <c:axId val="738424559"/>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fr-FR" sz="1100"/>
                  <a:t>Temps (s)</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title>
        <c:numFmt formatCode="General" sourceLinked="0"/>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7642719"/>
        <c:crosses val="autoZero"/>
        <c:crossBetween val="midCat"/>
      </c:valAx>
      <c:valAx>
        <c:axId val="847642719"/>
        <c:scaling>
          <c:orientation val="minMax"/>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fr-FR" sz="1100" b="1">
                    <a:solidFill>
                      <a:srgbClr val="0070C0"/>
                    </a:solidFill>
                  </a:rPr>
                  <a:t>Température (K)</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8424559"/>
        <c:crosses val="autoZero"/>
        <c:crossBetween val="midCat"/>
      </c:valAx>
      <c:valAx>
        <c:axId val="619606352"/>
        <c:scaling>
          <c:orientation val="minMax"/>
          <c:min val="0"/>
        </c:scaling>
        <c:delete val="0"/>
        <c:axPos val="r"/>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fr-FR" sz="1100" dirty="0">
                    <a:solidFill>
                      <a:schemeClr val="accent2"/>
                    </a:solidFill>
                  </a:rPr>
                  <a:t>Flux solaire (W/m²)</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19604272"/>
        <c:crosses val="max"/>
        <c:crossBetween val="midCat"/>
      </c:valAx>
      <c:valAx>
        <c:axId val="619604272"/>
        <c:scaling>
          <c:orientation val="minMax"/>
        </c:scaling>
        <c:delete val="1"/>
        <c:axPos val="b"/>
        <c:numFmt formatCode="0.00E+00" sourceLinked="1"/>
        <c:majorTickMark val="none"/>
        <c:minorTickMark val="none"/>
        <c:tickLblPos val="nextTo"/>
        <c:crossAx val="619606352"/>
        <c:crosses val="autoZero"/>
        <c:crossBetween val="midCat"/>
      </c:valAx>
      <c:spPr>
        <a:noFill/>
        <a:ln>
          <a:noFill/>
        </a:ln>
        <a:effectLst/>
      </c:spPr>
    </c:plotArea>
    <c:legend>
      <c:legendPos val="b"/>
      <c:layout>
        <c:manualLayout>
          <c:xMode val="edge"/>
          <c:yMode val="edge"/>
          <c:x val="0.16256288045596656"/>
          <c:y val="0.75615360387643848"/>
          <c:w val="0.1978041566766264"/>
          <c:h val="8.384639612356148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US" sz="1200" b="1">
                <a:solidFill>
                  <a:sysClr val="windowText" lastClr="000000"/>
                </a:solidFill>
              </a:rPr>
              <a:t>Variation</a:t>
            </a:r>
            <a:r>
              <a:rPr lang="en-US" sz="1200" b="1" baseline="0">
                <a:solidFill>
                  <a:sysClr val="windowText" lastClr="000000"/>
                </a:solidFill>
              </a:rPr>
              <a:t> de masse en fonction de la température pour l'Inconel 718 élaboré par DED sur le REHPTS</a:t>
            </a:r>
            <a:endParaRPr lang="en-US" sz="1200" b="1">
              <a:solidFill>
                <a:sysClr val="windowText" lastClr="000000"/>
              </a:solidFill>
            </a:endParaRPr>
          </a:p>
        </c:rich>
      </c:tx>
      <c:overlay val="0"/>
      <c:spPr>
        <a:noFill/>
        <a:ln>
          <a:noFill/>
        </a:ln>
        <a:effectLst/>
      </c:spPr>
    </c:title>
    <c:autoTitleDeleted val="0"/>
    <c:plotArea>
      <c:layout>
        <c:manualLayout>
          <c:layoutTarget val="inner"/>
          <c:xMode val="edge"/>
          <c:yMode val="edge"/>
          <c:x val="0.11182568558240565"/>
          <c:y val="0.17386274998806106"/>
          <c:w val="0.76605937188885875"/>
          <c:h val="0.67971687159945615"/>
        </c:manualLayout>
      </c:layout>
      <c:scatterChart>
        <c:scatterStyle val="smoothMarker"/>
        <c:varyColors val="0"/>
        <c:ser>
          <c:idx val="0"/>
          <c:order val="0"/>
          <c:marker>
            <c:symbol val="circle"/>
            <c:size val="5"/>
            <c:spPr>
              <a:solidFill>
                <a:schemeClr val="accent1"/>
              </a:solidFill>
              <a:ln w="9525">
                <a:solidFill>
                  <a:schemeClr val="accent1"/>
                </a:solidFill>
              </a:ln>
              <a:effectLst/>
            </c:spPr>
          </c:marker>
          <c:xVal>
            <c:numRef>
              <c:f>Feuil1!$J$24:$J$26</c:f>
              <c:numCache>
                <c:formatCode>0</c:formatCode>
                <c:ptCount val="3"/>
                <c:pt idx="0">
                  <c:v>1386.6999999999998</c:v>
                </c:pt>
                <c:pt idx="1">
                  <c:v>1493.5</c:v>
                </c:pt>
                <c:pt idx="2">
                  <c:v>1600.3</c:v>
                </c:pt>
              </c:numCache>
            </c:numRef>
          </c:xVal>
          <c:yVal>
            <c:numRef>
              <c:f>Feuil1!$H$24:$H$26</c:f>
              <c:numCache>
                <c:formatCode>0.000</c:formatCode>
                <c:ptCount val="3"/>
                <c:pt idx="0">
                  <c:v>1.0217354371328682</c:v>
                </c:pt>
                <c:pt idx="1">
                  <c:v>1.6111981893257934</c:v>
                </c:pt>
                <c:pt idx="2">
                  <c:v>2.5150410760197972</c:v>
                </c:pt>
              </c:numCache>
            </c:numRef>
          </c:yVal>
          <c:smooth val="1"/>
          <c:extLst>
            <c:ext xmlns:c16="http://schemas.microsoft.com/office/drawing/2014/chart" uri="{C3380CC4-5D6E-409C-BE32-E72D297353CC}">
              <c16:uniqueId val="{00000000-031B-4CD5-B4E2-8653522C2A76}"/>
            </c:ext>
          </c:extLst>
        </c:ser>
        <c:dLbls>
          <c:showLegendKey val="0"/>
          <c:showVal val="0"/>
          <c:showCatName val="0"/>
          <c:showSerName val="0"/>
          <c:showPercent val="0"/>
          <c:showBubbleSize val="0"/>
        </c:dLbls>
        <c:axId val="556532240"/>
        <c:axId val="771360320"/>
      </c:scatterChart>
      <c:valAx>
        <c:axId val="556532240"/>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fr-FR" sz="1100" b="1"/>
                  <a:t>Température (K)</a:t>
                </a:r>
              </a:p>
            </c:rich>
          </c:tx>
          <c:overlay val="0"/>
          <c:spPr>
            <a:noFill/>
            <a:ln>
              <a:noFill/>
            </a:ln>
            <a:effectLst/>
          </c:spPr>
        </c:title>
        <c:numFmt formatCode="0"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71360320"/>
        <c:crosses val="autoZero"/>
        <c:crossBetween val="midCat"/>
      </c:valAx>
      <c:valAx>
        <c:axId val="771360320"/>
        <c:scaling>
          <c:orientation val="minMax"/>
          <c:max val="3"/>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l-GR" sz="1100" b="1"/>
                  <a:t>Δ</a:t>
                </a:r>
                <a:r>
                  <a:rPr lang="fr-FR" sz="1100" b="1"/>
                  <a:t>m/S</a:t>
                </a:r>
                <a:r>
                  <a:rPr lang="fr-FR" sz="1100" b="1" baseline="0"/>
                  <a:t> (mg/cm²)</a:t>
                </a:r>
                <a:endParaRPr lang="fr-FR" sz="1100" b="1"/>
              </a:p>
            </c:rich>
          </c:tx>
          <c:overlay val="0"/>
          <c:spPr>
            <a:noFill/>
            <a:ln>
              <a:noFill/>
            </a:ln>
            <a:effectLst/>
          </c:spPr>
        </c:title>
        <c:numFmt formatCode="General" sourceLinked="0"/>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56532240"/>
        <c:crosses val="autoZero"/>
        <c:crossBetween val="midCat"/>
        <c:majorUnit val="0.5"/>
      </c:valAx>
    </c:plotArea>
    <c:plotVisOnly val="1"/>
    <c:dispBlanksAs val="gap"/>
    <c:showDLblsOverMax val="0"/>
    <c:extLst/>
  </c:chart>
  <c:spPr>
    <a:ln>
      <a:noFill/>
    </a:ln>
  </c:spPr>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AA2283F-30C9-609F-2373-ED49C12796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05E6DA8-7EE7-60D4-4871-26A432BD7C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01E39-8D47-4DDA-984B-593305259CB2}" type="datetimeFigureOut">
              <a:rPr lang="fr-FR" smtClean="0"/>
              <a:t>25/08/2023</a:t>
            </a:fld>
            <a:endParaRPr lang="fr-FR"/>
          </a:p>
        </p:txBody>
      </p:sp>
      <p:sp>
        <p:nvSpPr>
          <p:cNvPr id="4" name="Espace réservé du pied de page 3">
            <a:extLst>
              <a:ext uri="{FF2B5EF4-FFF2-40B4-BE49-F238E27FC236}">
                <a16:creationId xmlns:a16="http://schemas.microsoft.com/office/drawing/2014/main" id="{5627AF20-A177-EE9F-D781-93B4AAECCA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2</a:t>
            </a:r>
          </a:p>
        </p:txBody>
      </p:sp>
      <p:sp>
        <p:nvSpPr>
          <p:cNvPr id="5" name="Espace réservé du numéro de diapositive 4">
            <a:extLst>
              <a:ext uri="{FF2B5EF4-FFF2-40B4-BE49-F238E27FC236}">
                <a16:creationId xmlns:a16="http://schemas.microsoft.com/office/drawing/2014/main" id="{28C51982-F9DE-2481-4F61-BB3B5BE29A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D7303A-6270-411C-8E11-DAC788F47580}" type="slidenum">
              <a:rPr lang="fr-FR" smtClean="0"/>
              <a:t>‹N°›</a:t>
            </a:fld>
            <a:endParaRPr lang="fr-FR"/>
          </a:p>
        </p:txBody>
      </p:sp>
    </p:spTree>
    <p:extLst>
      <p:ext uri="{BB962C8B-B14F-4D97-AF65-F5344CB8AC3E}">
        <p14:creationId xmlns:p14="http://schemas.microsoft.com/office/powerpoint/2010/main" val="719755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74DDC-0AB0-442F-93D8-ACCC3C68F0EE}" type="datetimeFigureOut">
              <a:rPr lang="fr-FR" smtClean="0"/>
              <a:t>25/08/2023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2</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420E1-1EA8-4806-8D92-3A8CAB3B7603}" type="slidenum">
              <a:rPr lang="fr-FR" smtClean="0"/>
              <a:t>‹N°›</a:t>
            </a:fld>
            <a:endParaRPr lang="fr-FR"/>
          </a:p>
        </p:txBody>
      </p:sp>
    </p:spTree>
    <p:extLst>
      <p:ext uri="{BB962C8B-B14F-4D97-AF65-F5344CB8AC3E}">
        <p14:creationId xmlns:p14="http://schemas.microsoft.com/office/powerpoint/2010/main" val="14790895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a:t>
            </a:fld>
            <a:endParaRPr lang="fr-FR"/>
          </a:p>
        </p:txBody>
      </p:sp>
    </p:spTree>
    <p:extLst>
      <p:ext uri="{BB962C8B-B14F-4D97-AF65-F5344CB8AC3E}">
        <p14:creationId xmlns:p14="http://schemas.microsoft.com/office/powerpoint/2010/main" val="315693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de couche de silice à 1800 K, </a:t>
            </a:r>
            <a:r>
              <a:rPr lang="fr-FR" sz="1800" dirty="0">
                <a:effectLst/>
                <a:latin typeface="Calibri" panose="020F0502020204030204" pitchFamily="34" charset="0"/>
                <a:ea typeface="Times New Roman" panose="02020603050405020304" pitchFamily="18" charset="0"/>
              </a:rPr>
              <a:t>petits grains en surface</a:t>
            </a:r>
          </a:p>
          <a:p>
            <a:r>
              <a:rPr lang="fr-FR" sz="1800" dirty="0">
                <a:effectLst/>
                <a:latin typeface="Calibri" panose="020F0502020204030204" pitchFamily="34" charset="0"/>
                <a:ea typeface="Times New Roman" panose="02020603050405020304" pitchFamily="18" charset="0"/>
              </a:rPr>
              <a:t>A partir de 2000 K, on constate la coalescence des cristaux de zircone qui restent visibles avec de nombreuses porosités de surface</a:t>
            </a:r>
          </a:p>
          <a:p>
            <a:r>
              <a:rPr lang="fr-FR" sz="1800" dirty="0">
                <a:effectLst/>
                <a:latin typeface="Calibri" panose="020F0502020204030204" pitchFamily="34" charset="0"/>
                <a:ea typeface="Times New Roman" panose="02020603050405020304" pitchFamily="18" charset="0"/>
              </a:rPr>
              <a:t>Sur les échantillons oxydés à 2200 K, on observe une microstructure un peu plus homogène que sur les précédentes températures avec toujours la présence de pores</a:t>
            </a:r>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14</a:t>
            </a:fld>
            <a:endParaRPr lang="fr-FR"/>
          </a:p>
        </p:txBody>
      </p:sp>
    </p:spTree>
    <p:extLst>
      <p:ext uri="{BB962C8B-B14F-4D97-AF65-F5344CB8AC3E}">
        <p14:creationId xmlns:p14="http://schemas.microsoft.com/office/powerpoint/2010/main" val="788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15</a:t>
            </a:fld>
            <a:endParaRPr lang="fr-FR"/>
          </a:p>
        </p:txBody>
      </p:sp>
    </p:spTree>
    <p:extLst>
      <p:ext uri="{BB962C8B-B14F-4D97-AF65-F5344CB8AC3E}">
        <p14:creationId xmlns:p14="http://schemas.microsoft.com/office/powerpoint/2010/main" val="64066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Cr2O3 </a:t>
            </a:r>
          </a:p>
          <a:p>
            <a:r>
              <a:rPr lang="fr-FR" dirty="0"/>
              <a:t>Oxyde mixte Ni Nb 1400 et 1500</a:t>
            </a:r>
          </a:p>
          <a:p>
            <a:r>
              <a:rPr lang="fr-FR" dirty="0"/>
              <a:t>CrNbO4 apparaît à 1600 K</a:t>
            </a: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17</a:t>
            </a:fld>
            <a:endParaRPr lang="fr-FR"/>
          </a:p>
        </p:txBody>
      </p:sp>
    </p:spTree>
    <p:extLst>
      <p:ext uri="{BB962C8B-B14F-4D97-AF65-F5344CB8AC3E}">
        <p14:creationId xmlns:p14="http://schemas.microsoft.com/office/powerpoint/2010/main" val="357222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Times New Roman" panose="02020603050405020304" pitchFamily="18" charset="0"/>
              </a:rPr>
              <a:t>A 1400 K, on peut observer une surface qui est devenu rugueuse avec la présence de petits grains</a:t>
            </a:r>
          </a:p>
          <a:p>
            <a:r>
              <a:rPr lang="fr-FR" sz="1800" dirty="0">
                <a:effectLst/>
                <a:latin typeface="Calibri" panose="020F0502020204030204" pitchFamily="34" charset="0"/>
                <a:ea typeface="Times New Roman" panose="02020603050405020304" pitchFamily="18" charset="0"/>
              </a:rPr>
              <a:t>A partir de 1500 K, les éléments présents à la surface sont plus disparates qu’à 1400 K. On observe des cristaux de différentes tailles</a:t>
            </a:r>
          </a:p>
          <a:p>
            <a:r>
              <a:rPr lang="fr-FR" sz="1800" dirty="0">
                <a:effectLst/>
                <a:latin typeface="Calibri" panose="020F0502020204030204" pitchFamily="34" charset="0"/>
                <a:ea typeface="Times New Roman" panose="02020603050405020304" pitchFamily="18" charset="0"/>
              </a:rPr>
              <a:t>Sur la microscopie à 1620 K, la microstructure semble être plus stable, avec notamment des tailles de grains homogène dans l’ensemble, toujours avec des pores répartit sur la surface.</a:t>
            </a:r>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18</a:t>
            </a:fld>
            <a:endParaRPr lang="fr-FR"/>
          </a:p>
        </p:txBody>
      </p:sp>
    </p:spTree>
    <p:extLst>
      <p:ext uri="{BB962C8B-B14F-4D97-AF65-F5344CB8AC3E}">
        <p14:creationId xmlns:p14="http://schemas.microsoft.com/office/powerpoint/2010/main" val="14561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Recondensation</a:t>
            </a:r>
            <a:r>
              <a:rPr lang="fr-FR" dirty="0"/>
              <a:t> comme vu sur DRX</a:t>
            </a:r>
          </a:p>
          <a:p>
            <a:r>
              <a:rPr lang="fr-FR" dirty="0"/>
              <a:t>Moins pure</a:t>
            </a: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20</a:t>
            </a:fld>
            <a:endParaRPr lang="fr-FR"/>
          </a:p>
        </p:txBody>
      </p:sp>
    </p:spTree>
    <p:extLst>
      <p:ext uri="{BB962C8B-B14F-4D97-AF65-F5344CB8AC3E}">
        <p14:creationId xmlns:p14="http://schemas.microsoft.com/office/powerpoint/2010/main" val="101597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222222"/>
                </a:solidFill>
                <a:effectLst/>
                <a:latin typeface="Arial" panose="020B0604020202020204" pitchFamily="34" charset="0"/>
              </a:rPr>
              <a:t>une méthode expérimentale d’essai avec des caractérisations et que tu en a abouti à un résultat majeur sur le scénario céramique</a:t>
            </a:r>
          </a:p>
          <a:p>
            <a:endParaRPr lang="fr-FR" b="0" i="0" dirty="0">
              <a:solidFill>
                <a:srgbClr val="222222"/>
              </a:solidFill>
              <a:effectLst/>
              <a:latin typeface="Arial" panose="020B0604020202020204" pitchFamily="34" charset="0"/>
            </a:endParaRPr>
          </a:p>
          <a:p>
            <a:r>
              <a:rPr lang="fr-FR" sz="1200" dirty="0">
                <a:sym typeface="Wingdings" panose="05000000000000000000" pitchFamily="2" charset="2"/>
              </a:rPr>
              <a:t>Regarder + en détail les sections oxydés</a:t>
            </a:r>
          </a:p>
          <a:p>
            <a:endParaRPr lang="fr-FR" sz="1200" dirty="0"/>
          </a:p>
          <a:p>
            <a:r>
              <a:rPr lang="fr-FR" sz="1200" dirty="0">
                <a:sym typeface="Wingdings" panose="05000000000000000000" pitchFamily="2" charset="2"/>
              </a:rPr>
              <a:t></a:t>
            </a:r>
            <a:r>
              <a:rPr lang="fr-FR" sz="1200" dirty="0"/>
              <a:t>Transfert thermique</a:t>
            </a:r>
          </a:p>
          <a:p>
            <a:endParaRPr lang="fr-FR" sz="1200" dirty="0"/>
          </a:p>
          <a:p>
            <a:r>
              <a:rPr lang="fr-FR" sz="1200" dirty="0">
                <a:sym typeface="Wingdings" panose="05000000000000000000" pitchFamily="2" charset="2"/>
              </a:rPr>
              <a:t> D’autres essais avec une plus large gamme de T°C</a:t>
            </a:r>
            <a:endParaRPr lang="fr-FR" sz="1200" dirty="0"/>
          </a:p>
          <a:p>
            <a:endParaRPr lang="fr-FR" sz="1200" dirty="0"/>
          </a:p>
          <a:p>
            <a:r>
              <a:rPr lang="fr-FR" sz="1200" dirty="0">
                <a:sym typeface="Wingdings" panose="05000000000000000000" pitchFamily="2" charset="2"/>
              </a:rPr>
              <a:t> </a:t>
            </a:r>
            <a:r>
              <a:rPr lang="fr-FR" sz="1200" dirty="0"/>
              <a:t>Refroidissement actif</a:t>
            </a: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21</a:t>
            </a:fld>
            <a:endParaRPr lang="fr-FR"/>
          </a:p>
        </p:txBody>
      </p:sp>
    </p:spTree>
    <p:extLst>
      <p:ext uri="{BB962C8B-B14F-4D97-AF65-F5344CB8AC3E}">
        <p14:creationId xmlns:p14="http://schemas.microsoft.com/office/powerpoint/2010/main" val="958746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Times New Roman" panose="02020603050405020304" pitchFamily="18" charset="0"/>
              </a:rPr>
              <a:t>-Ces héliostats pilotés numériquement suivent le mouvement apparent du soleil afin de réfléchir le rayonnement.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r>
              <a:rPr lang="fr-FR" sz="1800" dirty="0">
                <a:effectLst/>
                <a:latin typeface="Calibri" panose="020F0502020204030204" pitchFamily="34" charset="0"/>
                <a:ea typeface="Times New Roman" panose="02020603050405020304" pitchFamily="18" charset="0"/>
              </a:rPr>
              <a:t>Le flux total concentré peut atteindre 1 MW et concentrer une tâche solaire autour des 1 m sur la cible souhaitée avec une concentration maximale de 10000 soleils, soit 10000 kW/m².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23</a:t>
            </a:fld>
            <a:endParaRPr lang="fr-FR"/>
          </a:p>
        </p:txBody>
      </p:sp>
    </p:spTree>
    <p:extLst>
      <p:ext uri="{BB962C8B-B14F-4D97-AF65-F5344CB8AC3E}">
        <p14:creationId xmlns:p14="http://schemas.microsoft.com/office/powerpoint/2010/main" val="279831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Balance de précision à 0,1 mg</a:t>
            </a:r>
          </a:p>
          <a:p>
            <a:r>
              <a:rPr lang="fr-FR" dirty="0"/>
              <a:t>Mesure pied à coulisse</a:t>
            </a:r>
          </a:p>
          <a:p>
            <a:endParaRPr lang="fr-FR" dirty="0"/>
          </a:p>
          <a:p>
            <a:r>
              <a:rPr lang="fr-FR" dirty="0"/>
              <a:t>Microscopie optique pour juger l’état de surface</a:t>
            </a:r>
          </a:p>
          <a:p>
            <a:endParaRPr lang="fr-FR" dirty="0"/>
          </a:p>
          <a:p>
            <a:r>
              <a:rPr lang="fr-FR" dirty="0"/>
              <a:t>Densité &gt; Hot </a:t>
            </a:r>
            <a:r>
              <a:rPr lang="fr-FR" dirty="0" err="1"/>
              <a:t>Pressed</a:t>
            </a:r>
            <a:endParaRPr lang="fr-FR" dirty="0"/>
          </a:p>
          <a:p>
            <a:r>
              <a:rPr lang="fr-FR" dirty="0"/>
              <a:t>Plus épais également</a:t>
            </a:r>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24</a:t>
            </a:fld>
            <a:endParaRPr lang="fr-FR"/>
          </a:p>
        </p:txBody>
      </p:sp>
    </p:spTree>
    <p:extLst>
      <p:ext uri="{BB962C8B-B14F-4D97-AF65-F5344CB8AC3E}">
        <p14:creationId xmlns:p14="http://schemas.microsoft.com/office/powerpoint/2010/main" val="2567582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26</a:t>
            </a:fld>
            <a:endParaRPr lang="fr-FR"/>
          </a:p>
        </p:txBody>
      </p:sp>
    </p:spTree>
    <p:extLst>
      <p:ext uri="{BB962C8B-B14F-4D97-AF65-F5344CB8AC3E}">
        <p14:creationId xmlns:p14="http://schemas.microsoft.com/office/powerpoint/2010/main" val="987896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27</a:t>
            </a:fld>
            <a:endParaRPr lang="fr-FR"/>
          </a:p>
        </p:txBody>
      </p:sp>
    </p:spTree>
    <p:extLst>
      <p:ext uri="{BB962C8B-B14F-4D97-AF65-F5344CB8AC3E}">
        <p14:creationId xmlns:p14="http://schemas.microsoft.com/office/powerpoint/2010/main" val="303875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28650" lvl="1" indent="-171450">
              <a:buFont typeface="Arial" panose="020B0604020202020204" pitchFamily="34" charset="0"/>
              <a:buChar char="•"/>
            </a:pPr>
            <a:r>
              <a:rPr lang="fr-FR" sz="1200" dirty="0"/>
              <a:t>Résultats quantitatifs</a:t>
            </a:r>
          </a:p>
          <a:p>
            <a:pPr marL="628650" lvl="1" indent="-171450">
              <a:buFont typeface="Arial" panose="020B0604020202020204" pitchFamily="34" charset="0"/>
              <a:buChar char="•"/>
            </a:pPr>
            <a:r>
              <a:rPr lang="fr-FR" sz="1200" dirty="0"/>
              <a:t>Résultats des caractérisations DRX</a:t>
            </a:r>
          </a:p>
          <a:p>
            <a:pPr marL="628650" lvl="1" indent="-171450">
              <a:buFont typeface="Arial" panose="020B0604020202020204" pitchFamily="34" charset="0"/>
              <a:buChar char="•"/>
            </a:pPr>
            <a:r>
              <a:rPr lang="fr-FR" sz="1200" dirty="0"/>
              <a:t>Résultats des caractérisations MEB/EDS</a:t>
            </a: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a:t>
            </a:fld>
            <a:endParaRPr lang="fr-FR"/>
          </a:p>
        </p:txBody>
      </p:sp>
    </p:spTree>
    <p:extLst>
      <p:ext uri="{BB962C8B-B14F-4D97-AF65-F5344CB8AC3E}">
        <p14:creationId xmlns:p14="http://schemas.microsoft.com/office/powerpoint/2010/main" val="4190197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28</a:t>
            </a:fld>
            <a:endParaRPr lang="fr-FR"/>
          </a:p>
        </p:txBody>
      </p:sp>
    </p:spTree>
    <p:extLst>
      <p:ext uri="{BB962C8B-B14F-4D97-AF65-F5344CB8AC3E}">
        <p14:creationId xmlns:p14="http://schemas.microsoft.com/office/powerpoint/2010/main" val="340350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29</a:t>
            </a:fld>
            <a:endParaRPr lang="fr-FR"/>
          </a:p>
        </p:txBody>
      </p:sp>
    </p:spTree>
    <p:extLst>
      <p:ext uri="{BB962C8B-B14F-4D97-AF65-F5344CB8AC3E}">
        <p14:creationId xmlns:p14="http://schemas.microsoft.com/office/powerpoint/2010/main" val="2058485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30</a:t>
            </a:fld>
            <a:endParaRPr lang="fr-FR"/>
          </a:p>
        </p:txBody>
      </p:sp>
    </p:spTree>
    <p:extLst>
      <p:ext uri="{BB962C8B-B14F-4D97-AF65-F5344CB8AC3E}">
        <p14:creationId xmlns:p14="http://schemas.microsoft.com/office/powerpoint/2010/main" val="129746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31</a:t>
            </a:fld>
            <a:endParaRPr lang="fr-FR"/>
          </a:p>
        </p:txBody>
      </p:sp>
    </p:spTree>
    <p:extLst>
      <p:ext uri="{BB962C8B-B14F-4D97-AF65-F5344CB8AC3E}">
        <p14:creationId xmlns:p14="http://schemas.microsoft.com/office/powerpoint/2010/main" val="4111556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32</a:t>
            </a:fld>
            <a:endParaRPr lang="fr-FR"/>
          </a:p>
        </p:txBody>
      </p:sp>
    </p:spTree>
    <p:extLst>
      <p:ext uri="{BB962C8B-B14F-4D97-AF65-F5344CB8AC3E}">
        <p14:creationId xmlns:p14="http://schemas.microsoft.com/office/powerpoint/2010/main" val="4111176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33</a:t>
            </a:fld>
            <a:endParaRPr lang="fr-FR"/>
          </a:p>
        </p:txBody>
      </p:sp>
    </p:spTree>
    <p:extLst>
      <p:ext uri="{BB962C8B-B14F-4D97-AF65-F5344CB8AC3E}">
        <p14:creationId xmlns:p14="http://schemas.microsoft.com/office/powerpoint/2010/main" val="464465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34</a:t>
            </a:fld>
            <a:endParaRPr lang="fr-FR"/>
          </a:p>
        </p:txBody>
      </p:sp>
    </p:spTree>
    <p:extLst>
      <p:ext uri="{BB962C8B-B14F-4D97-AF65-F5344CB8AC3E}">
        <p14:creationId xmlns:p14="http://schemas.microsoft.com/office/powerpoint/2010/main" val="157467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000" dirty="0"/>
          </a:p>
          <a:p>
            <a:r>
              <a:rPr lang="fr-FR" sz="1000" dirty="0">
                <a:effectLst/>
                <a:latin typeface="Calibri" panose="020F0502020204030204" pitchFamily="34" charset="0"/>
                <a:ea typeface="Times New Roman" panose="02020603050405020304" pitchFamily="18" charset="0"/>
              </a:rPr>
              <a:t>-Depuis l’apogée de la conquête spatiale dans les années 1960, les problématiques liées aux rentrées atmosphériques et aux débris des véhicules spatiaux sont importantes. En effet, les matériaux utilisés pour les boucliers thermiques, les satellites et les lanceurs sont soumis à des conditions extrêmes de température (au-delà de 2000 K), d’oxydation et de sollicitations mécaniques [1]. Durant la traversée de l’atmosphère, des vitesses très importantes sont atteintes, de l’ordre de 7,5 km/s, provoquant ainsi un échauffement par friction entre l’engin spatial et les molécules composant son atmosphère. Sous l’effet de cette chaleur considérable, les molécules d’air vont se dissocier et passer sous la forme d’un plasma d’oxygène atomique très réactif qui va interagir avec les bords d’attaques du véhicule.</a:t>
            </a:r>
            <a:endParaRPr lang="fr-FR" sz="1000" dirty="0"/>
          </a:p>
          <a:p>
            <a:r>
              <a:rPr lang="fr-FR" sz="1000" dirty="0"/>
              <a:t>-« Additive </a:t>
            </a:r>
            <a:r>
              <a:rPr lang="fr-FR" sz="1000" dirty="0" err="1"/>
              <a:t>Manufacturing</a:t>
            </a:r>
            <a:r>
              <a:rPr lang="fr-FR" sz="1000" dirty="0"/>
              <a:t> of </a:t>
            </a:r>
            <a:r>
              <a:rPr lang="fr-FR" sz="1000" dirty="0" err="1"/>
              <a:t>Actively</a:t>
            </a:r>
            <a:r>
              <a:rPr lang="fr-FR" sz="1000" dirty="0"/>
              <a:t> </a:t>
            </a:r>
            <a:r>
              <a:rPr lang="fr-FR" sz="1000" dirty="0" err="1"/>
              <a:t>Cooled</a:t>
            </a:r>
            <a:r>
              <a:rPr lang="fr-FR" sz="1000" dirty="0"/>
              <a:t> Thermal Shields » -&gt; </a:t>
            </a:r>
            <a:r>
              <a:rPr lang="fr-FR" sz="1000" dirty="0">
                <a:effectLst/>
                <a:latin typeface="Calibri" panose="020F0502020204030204" pitchFamily="34" charset="0"/>
                <a:ea typeface="Times New Roman" panose="02020603050405020304" pitchFamily="18" charset="0"/>
              </a:rPr>
              <a:t>produire par fabrication additive de nouveaux boucliers thermiques en céramique ultra-réfractaire d’une part, et en alliage métallique d’autre part, avec un refroidissement actif intégré.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effectLst/>
                <a:latin typeface="Calibri" panose="020F0502020204030204" pitchFamily="34" charset="0"/>
              </a:rPr>
              <a:t>-</a:t>
            </a:r>
            <a:r>
              <a:rPr lang="fr-FR" sz="1000" dirty="0"/>
              <a:t>Ces matériaux possèdent des températures de fusion supérieures à 3200 K, sont capables de résister à des températures supérieures à 2300 K dans des environnements agressifs ainsi qu’à plus de 2000 K pendant de longues périodes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a:t>
            </a:r>
            <a:r>
              <a:rPr lang="fr-FR" sz="1000" dirty="0">
                <a:effectLst/>
                <a:latin typeface="Calibri" panose="020F0502020204030204" pitchFamily="34" charset="0"/>
                <a:ea typeface="Times New Roman" panose="02020603050405020304" pitchFamily="18" charset="0"/>
              </a:rPr>
              <a:t>On le retrouve notamment dans les débris spatiaux comme cela a été le cas pour le 2ème étage de Delta II, dont plusieurs fragments ont été retrouvés sur le territoire américain provenant de la chambre de poussée en Inconel 718, reliant la tuyère et le support du moteur.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4D5356"/>
                </a:solidFill>
                <a:effectLst/>
                <a:latin typeface="myriad-pro"/>
              </a:rPr>
              <a:t>Propriété qu’une surface a de recombiner on non des atomes, d’oxygène par exemple, de façon à reformer la molécule. Cette réaction est le plus souvent exothermique et libère de la chaleur en la transférant toute ou en partie à la surface du matériau</a:t>
            </a:r>
            <a:endParaRPr lang="fr-FR" sz="1000"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3</a:t>
            </a:fld>
            <a:endParaRPr lang="fr-FR"/>
          </a:p>
        </p:txBody>
      </p:sp>
    </p:spTree>
    <p:extLst>
      <p:ext uri="{BB962C8B-B14F-4D97-AF65-F5344CB8AC3E}">
        <p14:creationId xmlns:p14="http://schemas.microsoft.com/office/powerpoint/2010/main" val="167315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Times New Roman" panose="02020603050405020304" pitchFamily="18" charset="0"/>
              </a:rPr>
              <a:t>Le </a:t>
            </a:r>
            <a:r>
              <a:rPr lang="fr-FR" sz="1800" dirty="0" err="1">
                <a:effectLst/>
                <a:latin typeface="Calibri" panose="020F0502020204030204" pitchFamily="34" charset="0"/>
                <a:ea typeface="Times New Roman" panose="02020603050405020304" pitchFamily="18" charset="0"/>
              </a:rPr>
              <a:t>diborure</a:t>
            </a:r>
            <a:r>
              <a:rPr lang="fr-FR" sz="1800" dirty="0">
                <a:effectLst/>
                <a:latin typeface="Calibri" panose="020F0502020204030204" pitchFamily="34" charset="0"/>
                <a:ea typeface="Times New Roman" panose="02020603050405020304" pitchFamily="18" charset="0"/>
              </a:rPr>
              <a:t> de zirconium (ZrB</a:t>
            </a:r>
            <a:r>
              <a:rPr lang="fr-FR" sz="1800" baseline="-25000" dirty="0">
                <a:effectLst/>
                <a:latin typeface="Calibri" panose="020F0502020204030204" pitchFamily="34" charset="0"/>
                <a:ea typeface="Times New Roman" panose="02020603050405020304" pitchFamily="18" charset="0"/>
              </a:rPr>
              <a:t>2</a:t>
            </a:r>
            <a:r>
              <a:rPr lang="fr-FR" sz="1800" dirty="0">
                <a:effectLst/>
                <a:latin typeface="Calibri" panose="020F0502020204030204" pitchFamily="34" charset="0"/>
                <a:ea typeface="Times New Roman" panose="02020603050405020304" pitchFamily="18" charset="0"/>
              </a:rPr>
              <a:t>) est considéré comme un matériau de pointe dans l’aérospatial, en particulier grâce à sa combinaison unique de propriétés telles qu'un point de fusion élevé (supérieur à 3270 K), une densité relativement faible ainsi qu’une conductivité thermique élevée. Cependant, le ZrB</a:t>
            </a:r>
            <a:r>
              <a:rPr lang="fr-FR" sz="1800" baseline="-25000" dirty="0">
                <a:effectLst/>
                <a:latin typeface="Calibri" panose="020F0502020204030204" pitchFamily="34" charset="0"/>
                <a:ea typeface="Times New Roman" panose="02020603050405020304" pitchFamily="18" charset="0"/>
              </a:rPr>
              <a:t>2</a:t>
            </a:r>
            <a:r>
              <a:rPr lang="fr-FR" sz="1800" dirty="0">
                <a:effectLst/>
                <a:latin typeface="Calibri" panose="020F0502020204030204" pitchFamily="34" charset="0"/>
                <a:ea typeface="Times New Roman" panose="02020603050405020304" pitchFamily="18" charset="0"/>
              </a:rPr>
              <a:t> pur est extrêmement difficile à fritter en raison de ses fortes liaisons covalentes et de ses faibles taux d'autodiffusion [11] et nécessite donc des techniques de frittage assistées alliant pression (aux alentours de 30 MPa) et très haute température (jusqu’à 2170 K), pour permettre l'élimination de la porosité [12].</a:t>
            </a:r>
          </a:p>
          <a:p>
            <a:endParaRPr lang="fr-FR"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Times New Roman" panose="02020603050405020304" pitchFamily="18" charset="0"/>
              </a:rPr>
              <a:t>L’inconel 718 est un alliage composé majoritairement de nickel (Ni) entre 50 et 55%, de chrome (Cr) entre 17 et 21%, de fer (Fe) à 17%, de </a:t>
            </a:r>
            <a:r>
              <a:rPr lang="fr-FR" sz="1800" dirty="0" err="1">
                <a:effectLst/>
                <a:latin typeface="Calibri" panose="020F0502020204030204" pitchFamily="34" charset="0"/>
                <a:ea typeface="Times New Roman" panose="02020603050405020304" pitchFamily="18" charset="0"/>
              </a:rPr>
              <a:t>nobium</a:t>
            </a:r>
            <a:r>
              <a:rPr lang="fr-FR" sz="1800" dirty="0">
                <a:effectLst/>
                <a:latin typeface="Calibri" panose="020F0502020204030204" pitchFamily="34" charset="0"/>
                <a:ea typeface="Times New Roman" panose="02020603050405020304" pitchFamily="18" charset="0"/>
              </a:rPr>
              <a:t> (Nb) + tantale (Ta) entre 4,75 et 5,5 %, de molybdène (Mo) entre 2,8 et 3,3%, de cobalt (Co) à 1%. On retrouve également des traces inférieures à 1% de titane (Ti) et d’aluminium (Al) (respectivement 0,9 et 0,6%) [8].</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5</a:t>
            </a:fld>
            <a:endParaRPr lang="fr-FR"/>
          </a:p>
        </p:txBody>
      </p:sp>
    </p:spTree>
    <p:extLst>
      <p:ext uri="{BB962C8B-B14F-4D97-AF65-F5344CB8AC3E}">
        <p14:creationId xmlns:p14="http://schemas.microsoft.com/office/powerpoint/2010/main" val="195718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000" dirty="0">
                <a:solidFill>
                  <a:srgbClr val="000000"/>
                </a:solidFill>
                <a:effectLst/>
                <a:latin typeface="Calibri" panose="020F0502020204030204" pitchFamily="34" charset="0"/>
              </a:rPr>
              <a:t>RC : coulage de pate céramique refritté ensuite</a:t>
            </a:r>
          </a:p>
          <a:p>
            <a:pPr algn="l"/>
            <a:r>
              <a:rPr lang="fr-FR" sz="1000" dirty="0">
                <a:solidFill>
                  <a:srgbClr val="000000"/>
                </a:solidFill>
                <a:effectLst/>
                <a:latin typeface="Calibri" panose="020F0502020204030204" pitchFamily="34" charset="0"/>
                <a:ea typeface="Times New Roman" panose="02020603050405020304" pitchFamily="18" charset="0"/>
              </a:rPr>
              <a:t>DED : dépôts par fusion de poudre + refroidissement</a:t>
            </a:r>
            <a:endParaRPr lang="fr-FR" sz="1800" dirty="0">
              <a:effectLst/>
              <a:latin typeface="Times New Roman" panose="02020603050405020304" pitchFamily="18" charset="0"/>
              <a:ea typeface="Times New Roman" panose="02020603050405020304" pitchFamily="18" charset="0"/>
            </a:endParaRPr>
          </a:p>
          <a:p>
            <a:pPr algn="l"/>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6</a:t>
            </a:fld>
            <a:endParaRPr lang="fr-FR"/>
          </a:p>
        </p:txBody>
      </p:sp>
    </p:spTree>
    <p:extLst>
      <p:ext uri="{BB962C8B-B14F-4D97-AF65-F5344CB8AC3E}">
        <p14:creationId xmlns:p14="http://schemas.microsoft.com/office/powerpoint/2010/main" val="261789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Explication du plasma :</a:t>
            </a:r>
          </a:p>
          <a:p>
            <a:pPr algn="l"/>
            <a:r>
              <a:rPr lang="fr-FR" b="0" i="0" dirty="0">
                <a:solidFill>
                  <a:srgbClr val="000000"/>
                </a:solidFill>
                <a:effectLst/>
                <a:latin typeface="Verdana" panose="020B0604030504040204" pitchFamily="34" charset="0"/>
              </a:rPr>
              <a:t>Lorsque le vaisseau spatial arrive a proximité de la Terre, il entre en contact avec les couches denses de l'atmosphère. Celles-ci se trouvent au repos lorsque le véhicule spatial y pénètre, engendrant alors une compression importante et un échauffement considérable. Sous l'effet de cette chaleur, les molécules d'air se dissocient et passent à l'état de plasma. Le plasma est un gaz ionisé, possédant une conductivité électrique importante. Lors de la rentrée dans l'atmosphère, le plasma entoure la capsule et produit une luminosité intense, variant du orange très clair au rose. Cependant, le problème principal concerne l'échauffement. En effet, le plasma généré par le contact entre la capsule et l'atmosphère échauffe considérablement les parois du véhicule, d'où la nécessité du bouclier thermique. </a:t>
            </a:r>
          </a:p>
          <a:p>
            <a:br>
              <a:rPr lang="fr-FR" dirty="0"/>
            </a:br>
            <a:endParaRPr lang="fr-FR" dirty="0"/>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8</a:t>
            </a:fld>
            <a:endParaRPr lang="fr-FR"/>
          </a:p>
        </p:txBody>
      </p:sp>
    </p:spTree>
    <p:extLst>
      <p:ext uri="{BB962C8B-B14F-4D97-AF65-F5344CB8AC3E}">
        <p14:creationId xmlns:p14="http://schemas.microsoft.com/office/powerpoint/2010/main" val="243201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ym typeface="Wingdings" panose="05000000000000000000" pitchFamily="2" charset="2"/>
              </a:rPr>
              <a:t>Gain de masse constant avec la T</a:t>
            </a:r>
          </a:p>
          <a:p>
            <a:r>
              <a:rPr lang="fr-FR" sz="1200" dirty="0">
                <a:sym typeface="Wingdings" panose="05000000000000000000" pitchFamily="2" charset="2"/>
              </a:rPr>
              <a:t>Variation de masse &gt; pour les RC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a:t>
            </a:r>
            <a:r>
              <a:rPr lang="fr-FR" sz="1200" dirty="0">
                <a:sym typeface="Wingdings" panose="05000000000000000000" pitchFamily="2" charset="2"/>
              </a:rPr>
              <a:t>Gain de masse </a:t>
            </a:r>
            <a:r>
              <a:rPr lang="fr-FR" sz="1200">
                <a:sym typeface="Wingdings" panose="05000000000000000000" pitchFamily="2" charset="2"/>
              </a:rPr>
              <a:t>des HP et RC </a:t>
            </a:r>
            <a:r>
              <a:rPr lang="fr-FR" sz="1200" dirty="0">
                <a:sym typeface="Wingdings" panose="05000000000000000000" pitchFamily="2" charset="2"/>
              </a:rPr>
              <a:t>&lt; après 2000 K  volatilisation d’espèces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dirty="0">
                <a:sym typeface="Wingdings" panose="05000000000000000000" pitchFamily="2" charset="2"/>
              </a:rPr>
              <a:t>Formation d’oxyde plus importante pour les RC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a:sym typeface="Wingdings" panose="05000000000000000000" pitchFamily="2" charset="2"/>
              </a:rPr>
              <a:t>Préparation échantillons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dirty="0">
                <a:effectLst/>
                <a:latin typeface="Calibri" panose="020F0502020204030204" pitchFamily="34" charset="0"/>
                <a:ea typeface="Times New Roman" panose="02020603050405020304" pitchFamily="18" charset="0"/>
              </a:rPr>
              <a:t>On constate l’évolution de la surface des échantillons, passant du noir à 1800 K jusqu’à une phase grise/blanche homogène à 2200 K avec une phase de transition à 2000 K. Sur les trois températures, les surfaces semblent présenter une fine couche oxydée.</a:t>
            </a:r>
            <a:endParaRPr lang="fr-FR" sz="10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800" dirty="0">
                <a:effectLst/>
                <a:latin typeface="Calibri" panose="020F0502020204030204" pitchFamily="34" charset="0"/>
                <a:ea typeface="Times New Roman" panose="02020603050405020304" pitchFamily="18" charset="0"/>
              </a:rPr>
              <a:t>Sur la série RC, on constate un assombrissement de la surface de l’échantillon oxydée avec la température. De manière générale, les échantillons sont marqués par la tâche créée par le flux solaire incident lors des manipulations. A 1800 K, on a une surface grisée qui noircit à 2000 K pour finalement obtenir une surface sombre et homogène à 2200 K.</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10</a:t>
            </a:fld>
            <a:endParaRPr lang="fr-FR"/>
          </a:p>
        </p:txBody>
      </p:sp>
    </p:spTree>
    <p:extLst>
      <p:ext uri="{BB962C8B-B14F-4D97-AF65-F5344CB8AC3E}">
        <p14:creationId xmlns:p14="http://schemas.microsoft.com/office/powerpoint/2010/main" val="102063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ZrO2 en majorité (monoclinique)</a:t>
            </a:r>
          </a:p>
          <a:p>
            <a:r>
              <a:rPr lang="fr-FR" b="0" i="0" dirty="0">
                <a:solidFill>
                  <a:srgbClr val="4D5156"/>
                </a:solidFill>
                <a:effectLst/>
                <a:latin typeface="arial" panose="020B0604020202020204" pitchFamily="34" charset="0"/>
                <a:sym typeface="Wingdings" panose="05000000000000000000" pitchFamily="2" charset="2"/>
              </a:rPr>
              <a:t></a:t>
            </a:r>
            <a:r>
              <a:rPr lang="fr-FR" b="0" i="0" dirty="0">
                <a:solidFill>
                  <a:srgbClr val="4D5156"/>
                </a:solidFill>
                <a:effectLst/>
                <a:latin typeface="arial" panose="020B0604020202020204" pitchFamily="34" charset="0"/>
              </a:rPr>
              <a:t>des systèmes cristallins dans lesquels on classe les cristaux selon leurs propriétés de symétrie</a:t>
            </a:r>
          </a:p>
          <a:p>
            <a:r>
              <a:rPr lang="fr-FR" b="0" i="0" dirty="0">
                <a:solidFill>
                  <a:srgbClr val="4D5156"/>
                </a:solidFill>
                <a:effectLst/>
                <a:latin typeface="arial" panose="020B0604020202020204" pitchFamily="34" charset="0"/>
              </a:rPr>
              <a:t>SiO2 même si amorphe !</a:t>
            </a:r>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11</a:t>
            </a:fld>
            <a:endParaRPr lang="fr-FR"/>
          </a:p>
        </p:txBody>
      </p:sp>
    </p:spTree>
    <p:extLst>
      <p:ext uri="{BB962C8B-B14F-4D97-AF65-F5344CB8AC3E}">
        <p14:creationId xmlns:p14="http://schemas.microsoft.com/office/powerpoint/2010/main" val="207090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1830 silice !</a:t>
            </a:r>
          </a:p>
          <a:p>
            <a:r>
              <a:rPr lang="fr-FR" dirty="0"/>
              <a:t>Cristallisation à partir de 2000 K </a:t>
            </a:r>
            <a:r>
              <a:rPr lang="fr-FR" dirty="0">
                <a:sym typeface="Wingdings" panose="05000000000000000000" pitchFamily="2" charset="2"/>
              </a:rPr>
              <a:t> </a:t>
            </a:r>
            <a:r>
              <a:rPr lang="fr-FR" dirty="0"/>
              <a:t>augmente de 2000 à 2200 K</a:t>
            </a:r>
          </a:p>
          <a:p>
            <a:r>
              <a:rPr lang="fr-FR" dirty="0"/>
              <a:t>Coalescence des grains de zircone </a:t>
            </a:r>
            <a:r>
              <a:rPr lang="fr-FR" dirty="0">
                <a:sym typeface="Wingdings" panose="05000000000000000000" pitchFamily="2" charset="2"/>
              </a:rPr>
              <a:t> Zircone différente à la DRX</a:t>
            </a:r>
            <a:endParaRPr lang="fr-FR" dirty="0"/>
          </a:p>
        </p:txBody>
      </p:sp>
      <p:sp>
        <p:nvSpPr>
          <p:cNvPr id="4" name="Espace réservé du pied de page 3"/>
          <p:cNvSpPr>
            <a:spLocks noGrp="1"/>
          </p:cNvSpPr>
          <p:nvPr>
            <p:ph type="ftr" sz="quarter" idx="4"/>
          </p:nvPr>
        </p:nvSpPr>
        <p:spPr/>
        <p:txBody>
          <a:bodyPr/>
          <a:lstStyle/>
          <a:p>
            <a:r>
              <a:rPr lang="fr-FR"/>
              <a:t>2</a:t>
            </a:r>
          </a:p>
        </p:txBody>
      </p:sp>
      <p:sp>
        <p:nvSpPr>
          <p:cNvPr id="5" name="Espace réservé du numéro de diapositive 4"/>
          <p:cNvSpPr>
            <a:spLocks noGrp="1"/>
          </p:cNvSpPr>
          <p:nvPr>
            <p:ph type="sldNum" sz="quarter" idx="5"/>
          </p:nvPr>
        </p:nvSpPr>
        <p:spPr/>
        <p:txBody>
          <a:bodyPr/>
          <a:lstStyle/>
          <a:p>
            <a:fld id="{D32420E1-1EA8-4806-8D92-3A8CAB3B7603}" type="slidenum">
              <a:rPr lang="fr-FR" smtClean="0"/>
              <a:t>13</a:t>
            </a:fld>
            <a:endParaRPr lang="fr-FR"/>
          </a:p>
        </p:txBody>
      </p:sp>
    </p:spTree>
    <p:extLst>
      <p:ext uri="{BB962C8B-B14F-4D97-AF65-F5344CB8AC3E}">
        <p14:creationId xmlns:p14="http://schemas.microsoft.com/office/powerpoint/2010/main" val="958944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Espace réservé pour une image  9">
            <a:extLst>
              <a:ext uri="{FF2B5EF4-FFF2-40B4-BE49-F238E27FC236}">
                <a16:creationId xmlns:a16="http://schemas.microsoft.com/office/drawing/2014/main" id="{D29807B5-6018-8D4D-A944-EDC2C213553F}"/>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bwMode="gray">
          <a:xfrm>
            <a:off x="32" y="2396807"/>
            <a:ext cx="9143968" cy="4518902"/>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61" y="352801"/>
            <a:ext cx="1256318" cy="770737"/>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4476" y="422179"/>
            <a:ext cx="1575444" cy="756000"/>
          </a:xfrm>
          <a:prstGeom prst="rect">
            <a:avLst/>
          </a:prstGeom>
        </p:spPr>
      </p:pic>
      <p:pic>
        <p:nvPicPr>
          <p:cNvPr id="10" name="Imag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1971" y="5219132"/>
            <a:ext cx="1155672" cy="1263714"/>
          </a:xfrm>
          <a:prstGeom prst="rect">
            <a:avLst/>
          </a:prstGeom>
        </p:spPr>
      </p:pic>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01108" y="431396"/>
            <a:ext cx="789168" cy="789168"/>
          </a:xfrm>
          <a:prstGeom prst="rect">
            <a:avLst/>
          </a:prstGeom>
        </p:spPr>
      </p:pic>
      <p:sp>
        <p:nvSpPr>
          <p:cNvPr id="14" name="Sous-titre 4">
            <a:extLst>
              <a:ext uri="{FF2B5EF4-FFF2-40B4-BE49-F238E27FC236}">
                <a16:creationId xmlns:a16="http://schemas.microsoft.com/office/drawing/2014/main" id="{4F6E0CD7-00BF-3645-9DDC-932D51625F8C}"/>
              </a:ext>
            </a:extLst>
          </p:cNvPr>
          <p:cNvSpPr txBox="1">
            <a:spLocks/>
          </p:cNvSpPr>
          <p:nvPr userDrawn="1"/>
        </p:nvSpPr>
        <p:spPr bwMode="gray">
          <a:xfrm>
            <a:off x="1761894" y="352800"/>
            <a:ext cx="4532374" cy="6575103"/>
          </a:xfrm>
          <a:prstGeom prst="rect">
            <a:avLst/>
          </a:prstGeom>
          <a:solidFill>
            <a:srgbClr val="115596">
              <a:alpha val="54902"/>
            </a:srgbClr>
          </a:solidFill>
          <a:ln>
            <a:noFill/>
          </a:ln>
        </p:spPr>
        <p:style>
          <a:lnRef idx="0">
            <a:scrgbClr r="0" g="0" b="0"/>
          </a:lnRef>
          <a:fillRef idx="0">
            <a:scrgbClr r="0" g="0" b="0"/>
          </a:fillRef>
          <a:effectRef idx="0">
            <a:scrgbClr r="0" g="0" b="0"/>
          </a:effectRef>
          <a:fontRef idx="minor">
            <a:schemeClr val="lt1"/>
          </a:fontRef>
        </p:style>
        <p:txBody>
          <a:bodyPr lIns="144000" tIns="90000"/>
          <a:lstStyle>
            <a:lvl1pPr indent="0" defTabSz="685800">
              <a:lnSpc>
                <a:spcPct val="93000"/>
              </a:lnSpc>
              <a:spcBef>
                <a:spcPts val="750"/>
              </a:spcBef>
              <a:spcAft>
                <a:spcPts val="0"/>
              </a:spcAft>
              <a:buClr>
                <a:schemeClr val="tx2"/>
              </a:buClr>
              <a:buFontTx/>
              <a:buNone/>
              <a:defRPr sz="1350" b="0" i="0">
                <a:solidFill>
                  <a:schemeClr val="bg1"/>
                </a:solidFill>
                <a:latin typeface="Arial" panose="020B0604020202020204" pitchFamily="34" charset="0"/>
                <a:cs typeface="Arial" panose="020B0604020202020204" pitchFamily="34" charset="0"/>
              </a:defRPr>
            </a:lvl1pPr>
            <a:lvl2pPr marL="1191" indent="0" defTabSz="685800">
              <a:lnSpc>
                <a:spcPct val="90000"/>
              </a:lnSpc>
              <a:spcBef>
                <a:spcPts val="375"/>
              </a:spcBef>
              <a:buClr>
                <a:schemeClr val="tx2"/>
              </a:buClr>
              <a:buFontTx/>
              <a:buNone/>
              <a:defRPr sz="713" b="1" i="0">
                <a:solidFill>
                  <a:schemeClr val="bg1"/>
                </a:solidFill>
                <a:latin typeface="Arial" panose="020B0604020202020204" pitchFamily="34" charset="0"/>
              </a:defRPr>
            </a:lvl2pPr>
            <a:lvl3pPr marL="942975" indent="-257175" defTabSz="685800">
              <a:lnSpc>
                <a:spcPct val="90000"/>
              </a:lnSpc>
              <a:spcBef>
                <a:spcPts val="375"/>
              </a:spcBef>
              <a:buClr>
                <a:schemeClr val="tx2"/>
              </a:buClr>
              <a:buFont typeface="Arial" panose="020B0604020202020204" pitchFamily="34" charset="0"/>
              <a:buChar char="•"/>
              <a:defRPr sz="1500" b="0" i="0">
                <a:latin typeface="Arial" panose="020B0604020202020204" pitchFamily="34" charset="0"/>
              </a:defRPr>
            </a:lvl3pPr>
            <a:lvl4pPr marL="1028700" indent="0" defTabSz="685800">
              <a:lnSpc>
                <a:spcPct val="90000"/>
              </a:lnSpc>
              <a:spcBef>
                <a:spcPts val="375"/>
              </a:spcBef>
              <a:buFont typeface="Arial" panose="020B0604020202020204" pitchFamily="34" charset="0"/>
              <a:buNone/>
              <a:defRPr sz="1350" b="0" i="0">
                <a:latin typeface="Arial" panose="020B0604020202020204" pitchFamily="34" charset="0"/>
              </a:defRPr>
            </a:lvl4pPr>
            <a:lvl5pPr marL="1371600" indent="0" defTabSz="685800">
              <a:lnSpc>
                <a:spcPct val="90000"/>
              </a:lnSpc>
              <a:spcBef>
                <a:spcPts val="375"/>
              </a:spcBef>
              <a:buFont typeface="Arial" panose="020B0604020202020204" pitchFamily="34" charset="0"/>
              <a:buNone/>
              <a:defRPr sz="1350" b="0" i="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endParaRPr lang="fr-FR" noProof="0" dirty="0"/>
          </a:p>
        </p:txBody>
      </p:sp>
      <p:sp>
        <p:nvSpPr>
          <p:cNvPr id="15" name="Espace réservé du texte 22">
            <a:extLst>
              <a:ext uri="{FF2B5EF4-FFF2-40B4-BE49-F238E27FC236}">
                <a16:creationId xmlns:a16="http://schemas.microsoft.com/office/drawing/2014/main" id="{6BA39A7A-3F08-B84A-975D-C39EDADFDA37}"/>
              </a:ext>
            </a:extLst>
          </p:cNvPr>
          <p:cNvSpPr txBox="1">
            <a:spLocks/>
          </p:cNvSpPr>
          <p:nvPr userDrawn="1"/>
        </p:nvSpPr>
        <p:spPr>
          <a:xfrm>
            <a:off x="1761894" y="5979290"/>
            <a:ext cx="4532374" cy="817941"/>
          </a:xfrm>
          <a:prstGeom prst="rect">
            <a:avLst/>
          </a:prstGeom>
        </p:spPr>
        <p:txBody>
          <a:bodyPr lIns="0" tIns="0" rIns="0" bIns="0" anchor="b" anchorCtr="0"/>
          <a:lstStyle>
            <a:lvl1pPr marL="0" indent="0" algn="l" defTabSz="914400" rtl="0" eaLnBrk="1" latinLnBrk="0" hangingPunct="1">
              <a:lnSpc>
                <a:spcPct val="90000"/>
              </a:lnSpc>
              <a:spcBef>
                <a:spcPts val="1000"/>
              </a:spcBef>
              <a:buFontTx/>
              <a:buNone/>
              <a:defRPr sz="9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  </a:t>
            </a:r>
            <a:r>
              <a:rPr kumimoji="0" lang="fr-FR" sz="14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Laboratoire </a:t>
            </a:r>
            <a:r>
              <a:rPr kumimoji="0" lang="fr-FR" sz="1400" b="1" i="0" u="none" strike="noStrike" kern="1200" cap="none" spc="0" normalizeH="0" baseline="0" noProof="0" dirty="0" err="1">
                <a:ln>
                  <a:noFill/>
                </a:ln>
                <a:solidFill>
                  <a:srgbClr val="FFFFFF"/>
                </a:solidFill>
                <a:effectLst/>
                <a:uLnTx/>
                <a:uFillTx/>
                <a:latin typeface="Bahnschrift" panose="020B0502040204020203" pitchFamily="34" charset="0"/>
                <a:ea typeface="+mn-ea"/>
                <a:cs typeface="Arial" panose="020B0604020202020204" pitchFamily="34" charset="0"/>
              </a:rPr>
              <a:t>PROcédés</a:t>
            </a:r>
            <a:r>
              <a:rPr kumimoji="0" lang="fr-FR" sz="14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 Matériaux et Energie Solaire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Bahnschrift" panose="020B0502040204020203" pitchFamily="34" charset="0"/>
                <a:ea typeface="+mn-ea"/>
                <a:cs typeface="Arial" panose="020B0604020202020204" pitchFamily="34" charset="0"/>
              </a:rPr>
              <a:t>  CNRS-UPVD</a:t>
            </a:r>
          </a:p>
        </p:txBody>
      </p:sp>
    </p:spTree>
    <p:extLst>
      <p:ext uri="{BB962C8B-B14F-4D97-AF65-F5344CB8AC3E}">
        <p14:creationId xmlns:p14="http://schemas.microsoft.com/office/powerpoint/2010/main" val="40612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1776021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253078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 y="-10274"/>
            <a:ext cx="977810" cy="6875134"/>
          </a:xfrm>
          <a:prstGeom prst="rect">
            <a:avLst/>
          </a:prstGeom>
        </p:spPr>
      </p:pic>
      <p:cxnSp>
        <p:nvCxnSpPr>
          <p:cNvPr id="8" name="Connecteur droit 7">
            <a:extLst>
              <a:ext uri="{FF2B5EF4-FFF2-40B4-BE49-F238E27FC236}">
                <a16:creationId xmlns:a16="http://schemas.microsoft.com/office/drawing/2014/main" id="{DB8CB337-513E-E34A-913C-D40497CD8631}"/>
              </a:ext>
            </a:extLst>
          </p:cNvPr>
          <p:cNvCxnSpPr>
            <a:cxnSpLocks/>
          </p:cNvCxnSpPr>
          <p:nvPr userDrawn="1"/>
        </p:nvCxnSpPr>
        <p:spPr>
          <a:xfrm>
            <a:off x="978690" y="6091393"/>
            <a:ext cx="1" cy="59375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Espace réservé pour une 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8100" y="6082269"/>
            <a:ext cx="1275360" cy="612000"/>
          </a:xfrm>
          <a:prstGeom prst="rect">
            <a:avLst/>
          </a:prstGeom>
          <a:noFill/>
        </p:spPr>
      </p:pic>
      <p:pic>
        <p:nvPicPr>
          <p:cNvPr id="10" name="Espace réservé pour une image  9"/>
          <p:cNvPicPr>
            <a:picLocks noChangeAspect="1"/>
          </p:cNvPicPr>
          <p:nvPr userDrawn="1"/>
        </p:nvPicPr>
        <p:blipFill>
          <a:blip r:embed="rId4" cstate="print">
            <a:extLst>
              <a:ext uri="{28A0092B-C50C-407E-A947-70E740481C1C}">
                <a14:useLocalDpi xmlns:a14="http://schemas.microsoft.com/office/drawing/2010/main" val="0"/>
              </a:ext>
            </a:extLst>
          </a:blip>
          <a:srcRect t="1554" b="1554"/>
          <a:stretch>
            <a:fillRect/>
          </a:stretch>
        </p:blipFill>
        <p:spPr>
          <a:xfrm>
            <a:off x="39630" y="6118269"/>
            <a:ext cx="858882" cy="540000"/>
          </a:xfrm>
          <a:prstGeom prst="rect">
            <a:avLst/>
          </a:prstGeom>
        </p:spPr>
      </p:pic>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7289" y="6092302"/>
            <a:ext cx="582914" cy="591934"/>
          </a:xfrm>
          <a:prstGeom prst="rect">
            <a:avLst/>
          </a:prstGeom>
        </p:spPr>
      </p:pic>
      <p:sp>
        <p:nvSpPr>
          <p:cNvPr id="15" name="Rectangle 14">
            <a:extLst>
              <a:ext uri="{FF2B5EF4-FFF2-40B4-BE49-F238E27FC236}">
                <a16:creationId xmlns:a16="http://schemas.microsoft.com/office/drawing/2014/main" id="{55B08A57-6C93-3947-A147-448707A7B06D}"/>
              </a:ext>
            </a:extLst>
          </p:cNvPr>
          <p:cNvSpPr/>
          <p:nvPr userDrawn="1"/>
        </p:nvSpPr>
        <p:spPr bwMode="gray">
          <a:xfrm>
            <a:off x="8977647" y="5866893"/>
            <a:ext cx="161925" cy="990000"/>
          </a:xfrm>
          <a:prstGeom prst="rect">
            <a:avLst/>
          </a:prstGeom>
          <a:solidFill>
            <a:srgbClr val="3978B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4C5758F2-19F7-874A-8210-5E497A043340}"/>
              </a:ext>
            </a:extLst>
          </p:cNvPr>
          <p:cNvSpPr/>
          <p:nvPr userDrawn="1"/>
        </p:nvSpPr>
        <p:spPr bwMode="gray">
          <a:xfrm>
            <a:off x="7789896" y="6640893"/>
            <a:ext cx="1187751" cy="216000"/>
          </a:xfrm>
          <a:prstGeom prst="rect">
            <a:avLst/>
          </a:prstGeom>
          <a:solidFill>
            <a:srgbClr val="5FBE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35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1329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8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136697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133777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fr-F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3895906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fr-F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370300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234229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fr-FR"/>
              <a:t>1</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10FBA60-00A2-4F7D-80A4-78224CCE48E7}" type="slidenum">
              <a:rPr lang="fr-FR" smtClean="0"/>
              <a:t>‹N°›</a:t>
            </a:fld>
            <a:endParaRPr lang="fr-FR"/>
          </a:p>
        </p:txBody>
      </p:sp>
    </p:spTree>
    <p:extLst>
      <p:ext uri="{BB962C8B-B14F-4D97-AF65-F5344CB8AC3E}">
        <p14:creationId xmlns:p14="http://schemas.microsoft.com/office/powerpoint/2010/main" val="368436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833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3" r:id="rId4"/>
    <p:sldLayoutId id="2147483664"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3.wdp"/><Relationship Id="rId5" Type="http://schemas.openxmlformats.org/officeDocument/2006/relationships/image" Target="../media/image55.jpeg"/><Relationship Id="rId10" Type="http://schemas.openxmlformats.org/officeDocument/2006/relationships/image" Target="../media/image58.png"/><Relationship Id="rId4" Type="http://schemas.openxmlformats.org/officeDocument/2006/relationships/image" Target="../media/image54.jpe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5.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5.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64777" y="514173"/>
            <a:ext cx="4267575" cy="923330"/>
          </a:xfrm>
          <a:prstGeom prst="rect">
            <a:avLst/>
          </a:prstGeom>
          <a:noFill/>
        </p:spPr>
        <p:txBody>
          <a:bodyPr wrap="square" rtlCol="0">
            <a:spAutoFit/>
          </a:bodyPr>
          <a:lstStyle/>
          <a:p>
            <a:r>
              <a:rPr lang="fr-FR" b="1" dirty="0"/>
              <a:t>OXYDATION A HAUTE TEMPERATURE DU ZrB</a:t>
            </a:r>
            <a:r>
              <a:rPr lang="fr-FR" b="1" baseline="-25000" dirty="0"/>
              <a:t>2</a:t>
            </a:r>
            <a:r>
              <a:rPr lang="fr-FR" b="1" dirty="0"/>
              <a:t>-MoSI</a:t>
            </a:r>
            <a:r>
              <a:rPr lang="fr-FR" b="1" baseline="-25000" dirty="0"/>
              <a:t>2</a:t>
            </a:r>
            <a:r>
              <a:rPr lang="fr-FR" b="1" dirty="0"/>
              <a:t> ET DE L’ALLIAGE 718 ELABORE PAR FABRICATION ADDITIVE</a:t>
            </a:r>
            <a:endParaRPr lang="fr-FR" dirty="0"/>
          </a:p>
        </p:txBody>
      </p:sp>
      <p:sp>
        <p:nvSpPr>
          <p:cNvPr id="3" name="Rectangle 2">
            <a:extLst>
              <a:ext uri="{FF2B5EF4-FFF2-40B4-BE49-F238E27FC236}">
                <a16:creationId xmlns:a16="http://schemas.microsoft.com/office/drawing/2014/main" id="{9781186C-8551-45E2-AF01-668C5862CFF7}"/>
              </a:ext>
            </a:extLst>
          </p:cNvPr>
          <p:cNvSpPr>
            <a:spLocks noChangeArrowheads="1"/>
          </p:cNvSpPr>
          <p:nvPr/>
        </p:nvSpPr>
        <p:spPr bwMode="auto">
          <a:xfrm>
            <a:off x="1740715" y="2440271"/>
            <a:ext cx="4391637"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400" b="1" i="0" u="none" strike="noStrike" cap="none" normalizeH="0" baseline="0" dirty="0">
                <a:ln>
                  <a:noFill/>
                </a:ln>
                <a:solidFill>
                  <a:schemeClr val="accent2"/>
                </a:solidFill>
                <a:effectLst/>
                <a:latin typeface="Arial" panose="020B0604020202020204" pitchFamily="34" charset="0"/>
                <a:ea typeface="Calibri" panose="020F0502020204030204" pitchFamily="34" charset="0"/>
              </a:rPr>
              <a:t>HUGO TALLARON</a:t>
            </a:r>
            <a:endParaRPr lang="fr-FR" altLang="fr-FR" sz="500" dirty="0">
              <a:solidFill>
                <a:schemeClr val="accent2"/>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Stagiaire</a:t>
            </a:r>
            <a:endParaRPr kumimoji="0" lang="fr-FR" altLang="fr-FR" sz="5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Master 2 SGM </a:t>
            </a:r>
            <a:r>
              <a:rPr kumimoji="0" lang="en-US" altLang="fr-FR" sz="1200" b="1"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parcours</a:t>
            </a:r>
            <a:r>
              <a:rPr kumimoji="0" lang="en-US"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 DMS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fr-FR" sz="1200" b="1" dirty="0">
              <a:solidFill>
                <a:srgbClr val="00206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rgbClr val="00206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sng" strike="noStrike" cap="none" normalizeH="0" baseline="0" dirty="0">
                <a:ln>
                  <a:noFill/>
                </a:ln>
                <a:solidFill>
                  <a:srgbClr val="002060"/>
                </a:solidFill>
                <a:effectLst/>
                <a:latin typeface="Arial" panose="020B0604020202020204" pitchFamily="34" charset="0"/>
                <a:ea typeface="Calibri" panose="020F0502020204030204" pitchFamily="34" charset="0"/>
              </a:rPr>
              <a:t>Tuteur en entreprise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2"/>
                </a:solidFill>
                <a:effectLst/>
                <a:latin typeface="Arial" panose="020B0604020202020204" pitchFamily="34" charset="0"/>
                <a:ea typeface="Calibri" panose="020F0502020204030204" pitchFamily="34" charset="0"/>
              </a:rPr>
              <a:t>Ludovic CHARPENTIER</a:t>
            </a: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Chargé de recherche CNRS</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b="1"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2"/>
                </a:solidFill>
                <a:effectLst/>
                <a:latin typeface="Arial" panose="020B0604020202020204" pitchFamily="34" charset="0"/>
                <a:ea typeface="Calibri" panose="020F0502020204030204" pitchFamily="34" charset="0"/>
              </a:rPr>
              <a:t>Marianne BALAT-PICHELIN</a:t>
            </a: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Directrice de recherche CNRS</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200" b="1" dirty="0">
              <a:solidFill>
                <a:schemeClr val="accent2"/>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sng" strike="noStrike" cap="none" normalizeH="0" baseline="0" dirty="0">
                <a:ln>
                  <a:noFill/>
                </a:ln>
                <a:solidFill>
                  <a:srgbClr val="002060"/>
                </a:solidFill>
                <a:effectLst/>
                <a:latin typeface="Arial" panose="020B0604020202020204" pitchFamily="34" charset="0"/>
                <a:ea typeface="Calibri" panose="020F0502020204030204" pitchFamily="34" charset="0"/>
              </a:rPr>
              <a:t>Responsable universitaire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2"/>
                </a:solidFill>
                <a:effectLst/>
                <a:latin typeface="Arial" panose="020B0604020202020204" pitchFamily="34" charset="0"/>
                <a:ea typeface="Calibri" panose="020F0502020204030204" pitchFamily="34" charset="0"/>
              </a:rPr>
              <a:t>Josseline BALMAIN</a:t>
            </a:r>
            <a:endParaRPr kumimoji="0" lang="fr-FR" altLang="fr-FR" sz="500" b="0" i="0" u="none" strike="noStrike" cap="none" normalizeH="0" baseline="0" dirty="0">
              <a:ln>
                <a:noFill/>
              </a:ln>
              <a:solidFill>
                <a:schemeClr val="accent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Enseignante-chercheur</a:t>
            </a:r>
            <a:r>
              <a:rPr kumimoji="0" lang="fr-FR" altLang="fr-FR" sz="1200" b="1" i="0" u="none" strike="noStrike" cap="none" normalizeH="0" baseline="0" dirty="0">
                <a:ln>
                  <a:noFill/>
                </a:ln>
                <a:solidFill>
                  <a:schemeClr val="bg1"/>
                </a:solidFill>
                <a:effectLst/>
                <a:latin typeface="Arial" panose="020B0604020202020204" pitchFamily="34" charset="0"/>
                <a:ea typeface="Calibri" panose="020F0502020204030204" pitchFamily="34" charset="0"/>
              </a:rPr>
              <a:t> en physique</a:t>
            </a:r>
            <a:endParaRPr kumimoji="0" lang="fr-FR" altLang="fr-FR" sz="5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960894AE-F1CF-4E09-8688-F86B8AE010AF}"/>
              </a:ext>
            </a:extLst>
          </p:cNvPr>
          <p:cNvSpPr>
            <a:spLocks noChangeArrowheads="1"/>
          </p:cNvSpPr>
          <p:nvPr/>
        </p:nvSpPr>
        <p:spPr bwMode="auto">
          <a:xfrm rot="10800000" flipV="1">
            <a:off x="6384021" y="1521845"/>
            <a:ext cx="285225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595959"/>
                </a:solidFill>
                <a:effectLst/>
                <a:latin typeface="Arial" panose="020B0604020202020204" pitchFamily="34" charset="0"/>
                <a:ea typeface="Calibri" panose="020F0502020204030204" pitchFamily="34" charset="0"/>
              </a:rPr>
              <a:t>Période de stage :</a:t>
            </a:r>
            <a:endParaRPr kumimoji="0" lang="fr-FR" altLang="fr-FR"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A6A6A6"/>
                </a:solidFill>
                <a:effectLst/>
                <a:latin typeface="Arial" panose="020B0604020202020204" pitchFamily="34" charset="0"/>
                <a:ea typeface="Calibri" panose="020F0502020204030204" pitchFamily="34" charset="0"/>
              </a:rPr>
              <a:t>Du 01 février au 31 juillet 2023</a:t>
            </a:r>
            <a:endParaRPr kumimoji="0" lang="fr-FR" altLang="fr-FR" sz="1400" b="1" i="0" u="none" strike="noStrike" cap="none" normalizeH="0" baseline="0" dirty="0">
              <a:ln>
                <a:noFill/>
              </a:ln>
              <a:solidFill>
                <a:srgbClr val="A6A6A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400" b="1" i="0" u="none" strike="noStrike" cap="none" normalizeH="0" baseline="0" dirty="0">
                <a:ln>
                  <a:noFill/>
                </a:ln>
                <a:solidFill>
                  <a:srgbClr val="A6A6A6"/>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2927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8118918" cy="369332"/>
              </a:xfrm>
              <a:prstGeom prst="rect">
                <a:avLst/>
              </a:prstGeom>
              <a:noFill/>
            </p:spPr>
            <p:txBody>
              <a:bodyPr wrap="square" rtlCol="0">
                <a:spAutoFit/>
              </a:bodyPr>
              <a:lstStyle/>
              <a:p>
                <a:r>
                  <a:rPr lang="fr-FR" b="1" u="sng" dirty="0"/>
                  <a:t>Zr</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𝐁</m:t>
                        </m:r>
                      </m:e>
                      <m:sub>
                        <m:r>
                          <a:rPr lang="fr-FR" b="1" i="0" u="sng">
                            <a:latin typeface="Cambria Math" panose="02040503050406030204" pitchFamily="18" charset="0"/>
                          </a:rPr>
                          <m:t>𝟐</m:t>
                        </m:r>
                      </m:sub>
                    </m:sSub>
                  </m:oMath>
                </a14:m>
                <a:r>
                  <a:rPr lang="fr-FR" b="1" u="sng" dirty="0"/>
                  <a:t>-Mo</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𝐒𝐢</m:t>
                        </m:r>
                      </m:e>
                      <m:sub>
                        <m:r>
                          <a:rPr lang="fr-FR" b="1" i="0" u="sng">
                            <a:latin typeface="Cambria Math" panose="02040503050406030204" pitchFamily="18" charset="0"/>
                          </a:rPr>
                          <m:t>𝟐</m:t>
                        </m:r>
                      </m:sub>
                    </m:sSub>
                    <m:r>
                      <a:rPr lang="fr-FR" b="1" i="0" u="sng" smtClean="0">
                        <a:latin typeface="Cambria Math" panose="02040503050406030204" pitchFamily="18" charset="0"/>
                      </a:rPr>
                      <m:t> : </m:t>
                    </m:r>
                  </m:oMath>
                </a14:m>
                <a:r>
                  <a:rPr lang="fr-FR" b="1" u="sng" dirty="0"/>
                  <a:t>Analyse quantitative</a:t>
                </a:r>
                <a:endParaRPr lang="fr-FR" sz="1600" b="1"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3" y="210195"/>
                <a:ext cx="8118918" cy="369332"/>
              </a:xfrm>
              <a:prstGeom prst="rect">
                <a:avLst/>
              </a:prstGeom>
              <a:blipFill>
                <a:blip r:embed="rId3"/>
                <a:stretch>
                  <a:fillRect l="-601" t="-8197" b="-24590"/>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75C267C1-D708-2E1B-C351-70B6BACA0FFC}"/>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7C091AC7-0899-FFD8-2441-082D338EEC42}"/>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21FB646A-80F0-4E59-3EFF-469CCCA160B9}"/>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CE251DC2-CBCD-8606-6CD1-7CCB523E94F0}"/>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ACF7BCFF-B9E8-08E7-F24A-73DE937B076E}"/>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70D58F5F-137E-81D4-8B8F-4DA1A7338206}"/>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93ECAADA-E2BD-D87A-4820-2BB976E72BA7}"/>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C6AA18DA-D62C-3EEC-5489-EAA0A77381C6}"/>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19C0478D-4A2B-71D5-7410-9845F71AE01B}"/>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98ED358C-F64C-746E-DF41-B4EA18FDBA04}"/>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90B6030-4252-8C28-0EA0-D2710D5E66EB}"/>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9CC300C9-8904-ED21-2242-B30AE7FC579F}"/>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CE10C5BC-5D2D-85E1-5DFF-D744A6521B9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8C5AB5E-621D-A2D1-4DEB-27A55B949C2B}"/>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818C88-F601-21D5-5E57-C126595434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E3DC8190-0CB0-094C-91DB-2D8AC5EB8954}"/>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A8DD548C-4509-E790-BCBE-06EB9B3E9F93}"/>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DF3C7553-B2F5-ACE5-35AB-B5B3FB08988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4837F54E-025D-4807-5BD5-4F657CB834C8}"/>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graphicFrame>
        <p:nvGraphicFramePr>
          <p:cNvPr id="4" name="Tableau 3">
            <a:extLst>
              <a:ext uri="{FF2B5EF4-FFF2-40B4-BE49-F238E27FC236}">
                <a16:creationId xmlns:a16="http://schemas.microsoft.com/office/drawing/2014/main" id="{B0A9AB9D-EDF1-0217-4990-D601B5069595}"/>
              </a:ext>
            </a:extLst>
          </p:cNvPr>
          <p:cNvGraphicFramePr>
            <a:graphicFrameLocks noGrp="1"/>
          </p:cNvGraphicFramePr>
          <p:nvPr>
            <p:extLst>
              <p:ext uri="{D42A27DB-BD31-4B8C-83A1-F6EECF244321}">
                <p14:modId xmlns:p14="http://schemas.microsoft.com/office/powerpoint/2010/main" val="1705793227"/>
              </p:ext>
            </p:extLst>
          </p:nvPr>
        </p:nvGraphicFramePr>
        <p:xfrm>
          <a:off x="1099325" y="727546"/>
          <a:ext cx="7903739" cy="2574312"/>
        </p:xfrm>
        <a:graphic>
          <a:graphicData uri="http://schemas.openxmlformats.org/drawingml/2006/table">
            <a:tbl>
              <a:tblPr firstRow="1" firstCol="1" bandRow="1">
                <a:tableStyleId>{5C22544A-7EE6-4342-B048-85BDC9FD1C3A}</a:tableStyleId>
              </a:tblPr>
              <a:tblGrid>
                <a:gridCol w="1588652">
                  <a:extLst>
                    <a:ext uri="{9D8B030D-6E8A-4147-A177-3AD203B41FA5}">
                      <a16:colId xmlns:a16="http://schemas.microsoft.com/office/drawing/2014/main" val="1876084667"/>
                    </a:ext>
                  </a:extLst>
                </a:gridCol>
                <a:gridCol w="1125492">
                  <a:extLst>
                    <a:ext uri="{9D8B030D-6E8A-4147-A177-3AD203B41FA5}">
                      <a16:colId xmlns:a16="http://schemas.microsoft.com/office/drawing/2014/main" val="451404350"/>
                    </a:ext>
                  </a:extLst>
                </a:gridCol>
                <a:gridCol w="1128654">
                  <a:extLst>
                    <a:ext uri="{9D8B030D-6E8A-4147-A177-3AD203B41FA5}">
                      <a16:colId xmlns:a16="http://schemas.microsoft.com/office/drawing/2014/main" val="196599423"/>
                    </a:ext>
                  </a:extLst>
                </a:gridCol>
                <a:gridCol w="1128654">
                  <a:extLst>
                    <a:ext uri="{9D8B030D-6E8A-4147-A177-3AD203B41FA5}">
                      <a16:colId xmlns:a16="http://schemas.microsoft.com/office/drawing/2014/main" val="123900642"/>
                    </a:ext>
                  </a:extLst>
                </a:gridCol>
                <a:gridCol w="1011679">
                  <a:extLst>
                    <a:ext uri="{9D8B030D-6E8A-4147-A177-3AD203B41FA5}">
                      <a16:colId xmlns:a16="http://schemas.microsoft.com/office/drawing/2014/main" val="3443445670"/>
                    </a:ext>
                  </a:extLst>
                </a:gridCol>
                <a:gridCol w="1016421">
                  <a:extLst>
                    <a:ext uri="{9D8B030D-6E8A-4147-A177-3AD203B41FA5}">
                      <a16:colId xmlns:a16="http://schemas.microsoft.com/office/drawing/2014/main" val="3833461947"/>
                    </a:ext>
                  </a:extLst>
                </a:gridCol>
                <a:gridCol w="904187">
                  <a:extLst>
                    <a:ext uri="{9D8B030D-6E8A-4147-A177-3AD203B41FA5}">
                      <a16:colId xmlns:a16="http://schemas.microsoft.com/office/drawing/2014/main" val="1948445983"/>
                    </a:ext>
                  </a:extLst>
                </a:gridCol>
              </a:tblGrid>
              <a:tr h="185540">
                <a:tc rowSpan="2">
                  <a:txBody>
                    <a:bodyPr/>
                    <a:lstStyle/>
                    <a:p>
                      <a:pPr algn="ctr"/>
                      <a:r>
                        <a:rPr lang="fr-FR" sz="1100">
                          <a:effectLst/>
                        </a:rPr>
                        <a:t> </a:t>
                      </a:r>
                    </a:p>
                    <a:p>
                      <a:pPr algn="ctr"/>
                      <a:r>
                        <a:rPr lang="fr-FR"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r>
                        <a:rPr lang="fr-FR" sz="1100" dirty="0">
                          <a:effectLst/>
                        </a:rPr>
                        <a:t>ZrB</a:t>
                      </a:r>
                      <a:r>
                        <a:rPr lang="fr-FR" sz="1100" baseline="-25000" dirty="0">
                          <a:effectLst/>
                        </a:rPr>
                        <a:t>2</a:t>
                      </a:r>
                      <a:r>
                        <a:rPr lang="fr-FR" sz="1100" dirty="0">
                          <a:effectLst/>
                        </a:rPr>
                        <a:t>-MoSi</a:t>
                      </a:r>
                      <a:r>
                        <a:rPr lang="fr-FR" sz="1100" baseline="-25000" dirty="0">
                          <a:effectLst/>
                        </a:rPr>
                        <a:t>2</a:t>
                      </a:r>
                      <a:r>
                        <a:rPr lang="fr-FR" sz="1100" dirty="0">
                          <a:effectLst/>
                        </a:rPr>
                        <a:t> / HP</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tc gridSpan="3">
                  <a:txBody>
                    <a:bodyPr/>
                    <a:lstStyle/>
                    <a:p>
                      <a:pPr algn="ctr"/>
                      <a:r>
                        <a:rPr lang="fr-FR" sz="1100">
                          <a:effectLst/>
                        </a:rPr>
                        <a:t>ZrB</a:t>
                      </a:r>
                      <a:r>
                        <a:rPr lang="fr-FR" sz="1100" baseline="-25000">
                          <a:effectLst/>
                        </a:rPr>
                        <a:t>2</a:t>
                      </a:r>
                      <a:r>
                        <a:rPr lang="fr-FR" sz="1100">
                          <a:effectLst/>
                        </a:rPr>
                        <a:t>-MoSi</a:t>
                      </a:r>
                      <a:r>
                        <a:rPr lang="fr-FR" sz="1100" baseline="-25000">
                          <a:effectLst/>
                        </a:rPr>
                        <a:t>2</a:t>
                      </a:r>
                      <a:r>
                        <a:rPr lang="fr-FR" sz="1100">
                          <a:effectLst/>
                        </a:rPr>
                        <a:t> / RC</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10168239"/>
                  </a:ext>
                </a:extLst>
              </a:tr>
              <a:tr h="284807">
                <a:tc vMerge="1">
                  <a:txBody>
                    <a:bodyPr/>
                    <a:lstStyle/>
                    <a:p>
                      <a:endParaRPr lang="fr-FR"/>
                    </a:p>
                  </a:txBody>
                  <a:tcPr/>
                </a:tc>
                <a:tc>
                  <a:txBody>
                    <a:bodyPr/>
                    <a:lstStyle/>
                    <a:p>
                      <a:pPr algn="ctr"/>
                      <a:r>
                        <a:rPr lang="fr-FR" sz="1100">
                          <a:effectLst/>
                        </a:rPr>
                        <a:t>HP1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HP2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HP3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RC1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RC2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RC3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1473746"/>
                  </a:ext>
                </a:extLst>
              </a:tr>
              <a:tr h="488240">
                <a:tc>
                  <a:txBody>
                    <a:bodyPr/>
                    <a:lstStyle/>
                    <a:p>
                      <a:r>
                        <a:rPr lang="fr-FR" sz="1100" dirty="0">
                          <a:effectLst/>
                        </a:rPr>
                        <a:t>Température d’oxydation (K)</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1830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1980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2190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1840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2000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2200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4122411"/>
                  </a:ext>
                </a:extLst>
              </a:tr>
              <a:tr h="353851">
                <a:tc>
                  <a:txBody>
                    <a:bodyPr/>
                    <a:lstStyle/>
                    <a:p>
                      <a:r>
                        <a:rPr lang="fr-FR" sz="1100">
                          <a:effectLst/>
                        </a:rPr>
                        <a:t>Masse avant (g)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12,8614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12,6690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12,4712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7,0372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7,0803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7,0421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3579503"/>
                  </a:ext>
                </a:extLst>
              </a:tr>
              <a:tr h="367414">
                <a:tc>
                  <a:txBody>
                    <a:bodyPr/>
                    <a:lstStyle/>
                    <a:p>
                      <a:r>
                        <a:rPr lang="fr-FR" sz="1100">
                          <a:effectLst/>
                        </a:rPr>
                        <a:t>Masse après (g)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12,8847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12,6902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12,4931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7,0631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7,1061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7,0668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6809846"/>
                  </a:ext>
                </a:extLst>
              </a:tr>
              <a:tr h="319330">
                <a:tc>
                  <a:txBody>
                    <a:bodyPr/>
                    <a:lstStyle/>
                    <a:p>
                      <a:r>
                        <a:rPr lang="fr-FR" sz="1100">
                          <a:effectLst/>
                        </a:rPr>
                        <a:t>Gain de masse (mg)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23,3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25,9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25,8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24,7</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8724273"/>
                  </a:ext>
                </a:extLst>
              </a:tr>
              <a:tr h="204050">
                <a:tc>
                  <a:txBody>
                    <a:bodyPr/>
                    <a:lstStyle/>
                    <a:p>
                      <a:r>
                        <a:rPr lang="fr-FR" sz="1100">
                          <a:effectLst/>
                        </a:rPr>
                        <a:t>Gain de masse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0,18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0,17</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0,18</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6979839"/>
                  </a:ext>
                </a:extLst>
              </a:tr>
              <a:tr h="371080">
                <a:tc>
                  <a:txBody>
                    <a:bodyPr/>
                    <a:lstStyle/>
                    <a:p>
                      <a:r>
                        <a:rPr lang="fr-FR" sz="1100" dirty="0">
                          <a:effectLst/>
                        </a:rPr>
                        <a:t>Variation de masse (mg/cm²)</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6,727</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6,121</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6,323</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6,813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7,106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7,131</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2139735"/>
                  </a:ext>
                </a:extLst>
              </a:tr>
            </a:tbl>
          </a:graphicData>
        </a:graphic>
      </p:graphicFrame>
      <p:pic>
        <p:nvPicPr>
          <p:cNvPr id="7" name="Image 6">
            <a:extLst>
              <a:ext uri="{FF2B5EF4-FFF2-40B4-BE49-F238E27FC236}">
                <a16:creationId xmlns:a16="http://schemas.microsoft.com/office/drawing/2014/main" id="{5273CCA9-0F2F-E832-B453-B84A80412673}"/>
              </a:ext>
            </a:extLst>
          </p:cNvPr>
          <p:cNvPicPr>
            <a:picLocks noChangeAspect="1"/>
          </p:cNvPicPr>
          <p:nvPr/>
        </p:nvPicPr>
        <p:blipFill rotWithShape="1">
          <a:blip r:embed="rId4"/>
          <a:srcRect t="1745"/>
          <a:stretch/>
        </p:blipFill>
        <p:spPr>
          <a:xfrm>
            <a:off x="4803006" y="3377222"/>
            <a:ext cx="4064899" cy="3266327"/>
          </a:xfrm>
          <a:prstGeom prst="rect">
            <a:avLst/>
          </a:prstGeom>
        </p:spPr>
      </p:pic>
      <p:sp>
        <p:nvSpPr>
          <p:cNvPr id="9" name="ZoneTexte 8">
            <a:extLst>
              <a:ext uri="{FF2B5EF4-FFF2-40B4-BE49-F238E27FC236}">
                <a16:creationId xmlns:a16="http://schemas.microsoft.com/office/drawing/2014/main" id="{7BEF677E-4582-8E99-2936-ED4D9BD02B1E}"/>
              </a:ext>
            </a:extLst>
          </p:cNvPr>
          <p:cNvSpPr txBox="1"/>
          <p:nvPr/>
        </p:nvSpPr>
        <p:spPr>
          <a:xfrm>
            <a:off x="8769749" y="6564228"/>
            <a:ext cx="480520" cy="369332"/>
          </a:xfrm>
          <a:prstGeom prst="rect">
            <a:avLst/>
          </a:prstGeom>
          <a:noFill/>
        </p:spPr>
        <p:txBody>
          <a:bodyPr wrap="square" rtlCol="0">
            <a:spAutoFit/>
          </a:bodyPr>
          <a:lstStyle/>
          <a:p>
            <a:r>
              <a:rPr lang="fr-FR" dirty="0"/>
              <a:t>10</a:t>
            </a:r>
          </a:p>
        </p:txBody>
      </p:sp>
      <p:pic>
        <p:nvPicPr>
          <p:cNvPr id="11" name="Image 10">
            <a:extLst>
              <a:ext uri="{FF2B5EF4-FFF2-40B4-BE49-F238E27FC236}">
                <a16:creationId xmlns:a16="http://schemas.microsoft.com/office/drawing/2014/main" id="{D1BB2C6D-29DB-B77B-8F97-ABDB30D6AD22}"/>
              </a:ext>
            </a:extLst>
          </p:cNvPr>
          <p:cNvPicPr>
            <a:picLocks noChangeAspect="1"/>
          </p:cNvPicPr>
          <p:nvPr/>
        </p:nvPicPr>
        <p:blipFill>
          <a:blip r:embed="rId5"/>
          <a:stretch>
            <a:fillRect/>
          </a:stretch>
        </p:blipFill>
        <p:spPr>
          <a:xfrm>
            <a:off x="1654522" y="3562568"/>
            <a:ext cx="2889903" cy="1144579"/>
          </a:xfrm>
          <a:prstGeom prst="rect">
            <a:avLst/>
          </a:prstGeom>
          <a:ln>
            <a:solidFill>
              <a:schemeClr val="tx1"/>
            </a:solidFill>
          </a:ln>
        </p:spPr>
      </p:pic>
      <p:pic>
        <p:nvPicPr>
          <p:cNvPr id="13" name="Image 12">
            <a:extLst>
              <a:ext uri="{FF2B5EF4-FFF2-40B4-BE49-F238E27FC236}">
                <a16:creationId xmlns:a16="http://schemas.microsoft.com/office/drawing/2014/main" id="{E5A70CF3-E0B1-7918-58C0-A1BAD218258C}"/>
              </a:ext>
            </a:extLst>
          </p:cNvPr>
          <p:cNvPicPr>
            <a:picLocks noChangeAspect="1"/>
          </p:cNvPicPr>
          <p:nvPr/>
        </p:nvPicPr>
        <p:blipFill rotWithShape="1">
          <a:blip r:embed="rId6"/>
          <a:srcRect b="2201"/>
          <a:stretch/>
        </p:blipFill>
        <p:spPr>
          <a:xfrm>
            <a:off x="1654522" y="4765924"/>
            <a:ext cx="2889903" cy="1144579"/>
          </a:xfrm>
          <a:prstGeom prst="rect">
            <a:avLst/>
          </a:prstGeom>
          <a:ln>
            <a:solidFill>
              <a:schemeClr val="tx1"/>
            </a:solidFill>
          </a:ln>
        </p:spPr>
      </p:pic>
      <p:sp>
        <p:nvSpPr>
          <p:cNvPr id="14" name="ZoneTexte 13">
            <a:extLst>
              <a:ext uri="{FF2B5EF4-FFF2-40B4-BE49-F238E27FC236}">
                <a16:creationId xmlns:a16="http://schemas.microsoft.com/office/drawing/2014/main" id="{525C0D5A-0D6A-BFB2-FDC4-7F59937D7D57}"/>
              </a:ext>
            </a:extLst>
          </p:cNvPr>
          <p:cNvSpPr txBox="1"/>
          <p:nvPr/>
        </p:nvSpPr>
        <p:spPr>
          <a:xfrm>
            <a:off x="1123539" y="3950191"/>
            <a:ext cx="448599" cy="369332"/>
          </a:xfrm>
          <a:prstGeom prst="rect">
            <a:avLst/>
          </a:prstGeom>
          <a:noFill/>
          <a:ln>
            <a:solidFill>
              <a:schemeClr val="tx1"/>
            </a:solidFill>
          </a:ln>
        </p:spPr>
        <p:txBody>
          <a:bodyPr wrap="square" rtlCol="0">
            <a:spAutoFit/>
          </a:bodyPr>
          <a:lstStyle/>
          <a:p>
            <a:r>
              <a:rPr lang="fr-FR" dirty="0"/>
              <a:t>HP</a:t>
            </a:r>
          </a:p>
        </p:txBody>
      </p:sp>
      <p:sp>
        <p:nvSpPr>
          <p:cNvPr id="15" name="ZoneTexte 14">
            <a:extLst>
              <a:ext uri="{FF2B5EF4-FFF2-40B4-BE49-F238E27FC236}">
                <a16:creationId xmlns:a16="http://schemas.microsoft.com/office/drawing/2014/main" id="{37D89CF4-5BBF-4940-D015-18969E31437A}"/>
              </a:ext>
            </a:extLst>
          </p:cNvPr>
          <p:cNvSpPr txBox="1"/>
          <p:nvPr/>
        </p:nvSpPr>
        <p:spPr>
          <a:xfrm>
            <a:off x="1123539" y="5153547"/>
            <a:ext cx="448599" cy="369332"/>
          </a:xfrm>
          <a:prstGeom prst="rect">
            <a:avLst/>
          </a:prstGeom>
          <a:noFill/>
          <a:ln>
            <a:solidFill>
              <a:schemeClr val="tx1"/>
            </a:solidFill>
          </a:ln>
        </p:spPr>
        <p:txBody>
          <a:bodyPr wrap="square" rtlCol="0">
            <a:spAutoFit/>
          </a:bodyPr>
          <a:lstStyle/>
          <a:p>
            <a:r>
              <a:rPr lang="fr-FR" dirty="0"/>
              <a:t>RC</a:t>
            </a:r>
          </a:p>
        </p:txBody>
      </p:sp>
    </p:spTree>
    <p:extLst>
      <p:ext uri="{BB962C8B-B14F-4D97-AF65-F5344CB8AC3E}">
        <p14:creationId xmlns:p14="http://schemas.microsoft.com/office/powerpoint/2010/main" val="33523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7607977" cy="923330"/>
              </a:xfrm>
              <a:prstGeom prst="rect">
                <a:avLst/>
              </a:prstGeom>
              <a:noFill/>
            </p:spPr>
            <p:txBody>
              <a:bodyPr wrap="square" rtlCol="0">
                <a:spAutoFit/>
              </a:bodyPr>
              <a:lstStyle/>
              <a:p>
                <a:r>
                  <a:rPr lang="fr-FR" b="1" u="sng" dirty="0"/>
                  <a:t>Zr</a:t>
                </a:r>
                <a14:m>
                  <m:oMath xmlns:m="http://schemas.openxmlformats.org/officeDocument/2006/math">
                    <m:sSub>
                      <m:sSubPr>
                        <m:ctrlPr>
                          <a:rPr lang="fr-FR" b="1" u="sng"/>
                        </m:ctrlPr>
                      </m:sSubPr>
                      <m:e>
                        <m:r>
                          <a:rPr lang="fr-FR" b="1" i="0" u="sng"/>
                          <m:t>𝐁</m:t>
                        </m:r>
                      </m:e>
                      <m:sub>
                        <m:r>
                          <a:rPr lang="fr-FR" b="1" i="0" u="sng"/>
                          <m:t>𝟐</m:t>
                        </m:r>
                      </m:sub>
                    </m:sSub>
                  </m:oMath>
                </a14:m>
                <a:r>
                  <a:rPr lang="fr-FR" b="1" u="sng" dirty="0"/>
                  <a:t>-Mo</a:t>
                </a:r>
                <a14:m>
                  <m:oMath xmlns:m="http://schemas.openxmlformats.org/officeDocument/2006/math">
                    <m:sSub>
                      <m:sSubPr>
                        <m:ctrlPr>
                          <a:rPr lang="fr-FR" b="1" u="sng"/>
                        </m:ctrlPr>
                      </m:sSubPr>
                      <m:e>
                        <m:r>
                          <a:rPr lang="fr-FR" b="1" i="0" u="sng"/>
                          <m:t>𝐒𝐢</m:t>
                        </m:r>
                      </m:e>
                      <m:sub>
                        <m:r>
                          <a:rPr lang="fr-FR" b="1" i="0" u="sng"/>
                          <m:t>𝟐</m:t>
                        </m:r>
                      </m:sub>
                    </m:sSub>
                  </m:oMath>
                </a14:m>
                <a:r>
                  <a:rPr lang="fr-FR" b="1" u="sng" dirty="0"/>
                  <a:t> : Caractérisations DRX sur la série Hot Pressing</a:t>
                </a:r>
              </a:p>
              <a:p>
                <a:endParaRPr lang="fr-FR" sz="1800" dirty="0"/>
              </a:p>
              <a:p>
                <a:endParaRPr lang="fr-FR"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3" y="210195"/>
                <a:ext cx="7607977" cy="923330"/>
              </a:xfrm>
              <a:prstGeom prst="rect">
                <a:avLst/>
              </a:prstGeom>
              <a:blipFill>
                <a:blip r:embed="rId3"/>
                <a:stretch>
                  <a:fillRect l="-641" t="-3289"/>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CF58DDA5-53D8-7FDF-A8EE-DE0D92BB271B}"/>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1EB3014C-916E-B3BC-C0E7-77C70D6C78B7}"/>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71D6D0D-7AEE-596E-A294-9495E52BE3C8}"/>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89C62A0E-7194-168D-9895-7C0AA3688302}"/>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689F0CBC-BBAE-0185-A6C4-40C86166A269}"/>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E8653CDB-64AB-BF35-9178-7E7AB606BB8C}"/>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B55197F-B5D3-83D6-83B3-E6349EA7E76A}"/>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18DE28E2-8764-B1BD-0BD2-6FC215F80CA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005AB77B-C371-34F9-350E-3757B672C8C3}"/>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FAB9E30F-1A94-47FC-41D4-EE10458A265A}"/>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59C9962-2BF6-9393-73CE-085B37578652}"/>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9E23A7F-5332-ED0A-EC51-4735A5F9866B}"/>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A3136918-FCC5-0122-628A-1C5BC7DD8B4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5A61B79B-E325-D4B6-76C8-81269FA0D2B1}"/>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5EE31E4B-B9C5-D8ED-C6B0-61E39A2195A5}"/>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8930517D-F328-C76A-15D9-A4B2C999E9FF}"/>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5047EDD1-8060-3E46-B5C7-FFEC50FC98A4}"/>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B5D3A62B-39A9-313B-00F8-E2342867A426}"/>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CE23CE06-CFD3-A1F9-06E5-D7F1231354A0}"/>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4" name="Image 3" descr="Une image contenant texte, diagramme, ligne, Police&#10;&#10;Description générée automatiquement">
            <a:extLst>
              <a:ext uri="{FF2B5EF4-FFF2-40B4-BE49-F238E27FC236}">
                <a16:creationId xmlns:a16="http://schemas.microsoft.com/office/drawing/2014/main" id="{74D5D5D9-C3D7-3188-6876-3C19AD207668}"/>
              </a:ext>
            </a:extLst>
          </p:cNvPr>
          <p:cNvPicPr>
            <a:picLocks noChangeAspect="1"/>
          </p:cNvPicPr>
          <p:nvPr/>
        </p:nvPicPr>
        <p:blipFill>
          <a:blip r:embed="rId4"/>
          <a:stretch>
            <a:fillRect/>
          </a:stretch>
        </p:blipFill>
        <p:spPr>
          <a:xfrm>
            <a:off x="1285292" y="871086"/>
            <a:ext cx="7484457" cy="4870837"/>
          </a:xfrm>
          <a:prstGeom prst="rect">
            <a:avLst/>
          </a:prstGeom>
        </p:spPr>
      </p:pic>
      <p:sp>
        <p:nvSpPr>
          <p:cNvPr id="5" name="Ellipse 4">
            <a:extLst>
              <a:ext uri="{FF2B5EF4-FFF2-40B4-BE49-F238E27FC236}">
                <a16:creationId xmlns:a16="http://schemas.microsoft.com/office/drawing/2014/main" id="{95B57470-A92A-1BC9-08A4-0F815CAB234D}"/>
              </a:ext>
            </a:extLst>
          </p:cNvPr>
          <p:cNvSpPr/>
          <p:nvPr/>
        </p:nvSpPr>
        <p:spPr>
          <a:xfrm>
            <a:off x="7835295" y="1269456"/>
            <a:ext cx="664143" cy="172552"/>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14A3305-57AF-9223-4BA7-D44F9BB5B3B3}"/>
              </a:ext>
            </a:extLst>
          </p:cNvPr>
          <p:cNvSpPr/>
          <p:nvPr/>
        </p:nvSpPr>
        <p:spPr>
          <a:xfrm>
            <a:off x="3835101" y="3587015"/>
            <a:ext cx="154004" cy="2438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795D2F75-F24F-3B03-72C0-C5B0D410B118}"/>
              </a:ext>
            </a:extLst>
          </p:cNvPr>
          <p:cNvSpPr/>
          <p:nvPr/>
        </p:nvSpPr>
        <p:spPr>
          <a:xfrm>
            <a:off x="6131622" y="3583806"/>
            <a:ext cx="154004" cy="2438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96CE7A7-D9CF-148F-A852-45E7FC1D819E}"/>
              </a:ext>
            </a:extLst>
          </p:cNvPr>
          <p:cNvSpPr/>
          <p:nvPr/>
        </p:nvSpPr>
        <p:spPr>
          <a:xfrm>
            <a:off x="7835295" y="950847"/>
            <a:ext cx="664143" cy="172552"/>
          </a:xfrm>
          <a:prstGeom prst="ellipse">
            <a:avLst/>
          </a:prstGeom>
          <a:noFill/>
          <a:ln w="158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a:extLst>
              <a:ext uri="{FF2B5EF4-FFF2-40B4-BE49-F238E27FC236}">
                <a16:creationId xmlns:a16="http://schemas.microsoft.com/office/drawing/2014/main" id="{37C68B90-DD6B-8B08-0A90-29036E2818E1}"/>
              </a:ext>
            </a:extLst>
          </p:cNvPr>
          <p:cNvSpPr/>
          <p:nvPr/>
        </p:nvSpPr>
        <p:spPr>
          <a:xfrm>
            <a:off x="7835294" y="1123399"/>
            <a:ext cx="664143" cy="146057"/>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01AA165-5651-2E05-90E3-A95F6EC3382F}"/>
              </a:ext>
            </a:extLst>
          </p:cNvPr>
          <p:cNvSpPr/>
          <p:nvPr/>
        </p:nvSpPr>
        <p:spPr>
          <a:xfrm>
            <a:off x="3837078" y="1781506"/>
            <a:ext cx="321363" cy="364928"/>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B373E33-E8B9-C2F1-FA0B-05EBF6908A1A}"/>
              </a:ext>
            </a:extLst>
          </p:cNvPr>
          <p:cNvSpPr/>
          <p:nvPr/>
        </p:nvSpPr>
        <p:spPr>
          <a:xfrm>
            <a:off x="4424459" y="1930424"/>
            <a:ext cx="241834" cy="216010"/>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08C4D3E-77DB-4CCC-FC73-9F43AEADD6B3}"/>
              </a:ext>
            </a:extLst>
          </p:cNvPr>
          <p:cNvSpPr txBox="1"/>
          <p:nvPr/>
        </p:nvSpPr>
        <p:spPr>
          <a:xfrm>
            <a:off x="8769749" y="6564228"/>
            <a:ext cx="480520" cy="369332"/>
          </a:xfrm>
          <a:prstGeom prst="rect">
            <a:avLst/>
          </a:prstGeom>
          <a:noFill/>
        </p:spPr>
        <p:txBody>
          <a:bodyPr wrap="square" rtlCol="0">
            <a:spAutoFit/>
          </a:bodyPr>
          <a:lstStyle/>
          <a:p>
            <a:r>
              <a:rPr lang="fr-FR" dirty="0"/>
              <a:t>11</a:t>
            </a:r>
          </a:p>
        </p:txBody>
      </p:sp>
    </p:spTree>
    <p:extLst>
      <p:ext uri="{BB962C8B-B14F-4D97-AF65-F5344CB8AC3E}">
        <p14:creationId xmlns:p14="http://schemas.microsoft.com/office/powerpoint/2010/main" val="10363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7483648" cy="923330"/>
              </a:xfrm>
              <a:prstGeom prst="rect">
                <a:avLst/>
              </a:prstGeom>
              <a:noFill/>
            </p:spPr>
            <p:txBody>
              <a:bodyPr wrap="square" rtlCol="0">
                <a:spAutoFit/>
              </a:bodyPr>
              <a:lstStyle/>
              <a:p>
                <a:r>
                  <a:rPr lang="fr-FR" b="1" u="sng" dirty="0"/>
                  <a:t>Zr</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𝐁</m:t>
                        </m:r>
                      </m:e>
                      <m:sub>
                        <m:r>
                          <a:rPr lang="fr-FR" b="1" i="0" u="sng">
                            <a:latin typeface="Cambria Math" panose="02040503050406030204" pitchFamily="18" charset="0"/>
                          </a:rPr>
                          <m:t>𝟐</m:t>
                        </m:r>
                      </m:sub>
                    </m:sSub>
                  </m:oMath>
                </a14:m>
                <a:r>
                  <a:rPr lang="fr-FR" b="1" u="sng" dirty="0"/>
                  <a:t>-Mo</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𝐒𝐢</m:t>
                        </m:r>
                      </m:e>
                      <m:sub>
                        <m:r>
                          <a:rPr lang="fr-FR" b="1" i="0" u="sng">
                            <a:latin typeface="Cambria Math" panose="02040503050406030204" pitchFamily="18" charset="0"/>
                          </a:rPr>
                          <m:t>𝟐</m:t>
                        </m:r>
                      </m:sub>
                    </m:sSub>
                  </m:oMath>
                </a14:m>
                <a:r>
                  <a:rPr lang="fr-FR" b="1" u="sng" dirty="0"/>
                  <a:t> : Caractérisations DRX pour la série Robocasting</a:t>
                </a:r>
              </a:p>
              <a:p>
                <a:endParaRPr lang="fr-FR" sz="1800" dirty="0"/>
              </a:p>
              <a:p>
                <a:endParaRPr lang="fr-FR"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4" y="210195"/>
                <a:ext cx="7483648" cy="923330"/>
              </a:xfrm>
              <a:prstGeom prst="rect">
                <a:avLst/>
              </a:prstGeom>
              <a:blipFill>
                <a:blip r:embed="rId2"/>
                <a:stretch>
                  <a:fillRect l="-651" t="-3289"/>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CF58DDA5-53D8-7FDF-A8EE-DE0D92BB271B}"/>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1EB3014C-916E-B3BC-C0E7-77C70D6C78B7}"/>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71D6D0D-7AEE-596E-A294-9495E52BE3C8}"/>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89C62A0E-7194-168D-9895-7C0AA3688302}"/>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689F0CBC-BBAE-0185-A6C4-40C86166A269}"/>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E8653CDB-64AB-BF35-9178-7E7AB606BB8C}"/>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B55197F-B5D3-83D6-83B3-E6349EA7E76A}"/>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18DE28E2-8764-B1BD-0BD2-6FC215F80CA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005AB77B-C371-34F9-350E-3757B672C8C3}"/>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FAB9E30F-1A94-47FC-41D4-EE10458A265A}"/>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59C9962-2BF6-9393-73CE-085B37578652}"/>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9E23A7F-5332-ED0A-EC51-4735A5F9866B}"/>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A3136918-FCC5-0122-628A-1C5BC7DD8B4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5A61B79B-E325-D4B6-76C8-81269FA0D2B1}"/>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5EE31E4B-B9C5-D8ED-C6B0-61E39A2195A5}"/>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8930517D-F328-C76A-15D9-A4B2C999E9FF}"/>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5047EDD1-8060-3E46-B5C7-FFEC50FC98A4}"/>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B5D3A62B-39A9-313B-00F8-E2342867A426}"/>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CE23CE06-CFD3-A1F9-06E5-D7F1231354A0}"/>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3" name="Image 2" descr="Une image contenant texte, diagramme, ligne, Police&#10;&#10;Description générée automatiquement">
            <a:extLst>
              <a:ext uri="{FF2B5EF4-FFF2-40B4-BE49-F238E27FC236}">
                <a16:creationId xmlns:a16="http://schemas.microsoft.com/office/drawing/2014/main" id="{1D18606D-57F4-5DE1-5E6F-F29642934C86}"/>
              </a:ext>
            </a:extLst>
          </p:cNvPr>
          <p:cNvPicPr>
            <a:picLocks noChangeAspect="1"/>
          </p:cNvPicPr>
          <p:nvPr/>
        </p:nvPicPr>
        <p:blipFill>
          <a:blip r:embed="rId3"/>
          <a:stretch>
            <a:fillRect/>
          </a:stretch>
        </p:blipFill>
        <p:spPr>
          <a:xfrm>
            <a:off x="1416455" y="1075554"/>
            <a:ext cx="7269479" cy="4706891"/>
          </a:xfrm>
          <a:prstGeom prst="rect">
            <a:avLst/>
          </a:prstGeom>
        </p:spPr>
      </p:pic>
      <p:sp>
        <p:nvSpPr>
          <p:cNvPr id="5" name="Ellipse 4">
            <a:extLst>
              <a:ext uri="{FF2B5EF4-FFF2-40B4-BE49-F238E27FC236}">
                <a16:creationId xmlns:a16="http://schemas.microsoft.com/office/drawing/2014/main" id="{9DE0AE5A-6751-F299-782F-B64C35B8A724}"/>
              </a:ext>
            </a:extLst>
          </p:cNvPr>
          <p:cNvSpPr/>
          <p:nvPr/>
        </p:nvSpPr>
        <p:spPr>
          <a:xfrm>
            <a:off x="7916786" y="1191479"/>
            <a:ext cx="664143" cy="172552"/>
          </a:xfrm>
          <a:prstGeom prst="ellipse">
            <a:avLst/>
          </a:prstGeom>
          <a:noFill/>
          <a:ln w="158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152CFC26-2BCD-0458-57F2-AE7F00ED922C}"/>
              </a:ext>
            </a:extLst>
          </p:cNvPr>
          <p:cNvSpPr/>
          <p:nvPr/>
        </p:nvSpPr>
        <p:spPr>
          <a:xfrm>
            <a:off x="7908591" y="1364030"/>
            <a:ext cx="664143" cy="288477"/>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AE731AD8-50D5-99C5-DD48-B7647B3CCBE0}"/>
              </a:ext>
            </a:extLst>
          </p:cNvPr>
          <p:cNvSpPr/>
          <p:nvPr/>
        </p:nvSpPr>
        <p:spPr>
          <a:xfrm>
            <a:off x="7898132" y="1684301"/>
            <a:ext cx="664143" cy="146057"/>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F2BE3377-49A4-C2AA-AE7D-5057C745C0D1}"/>
              </a:ext>
            </a:extLst>
          </p:cNvPr>
          <p:cNvSpPr/>
          <p:nvPr/>
        </p:nvSpPr>
        <p:spPr>
          <a:xfrm>
            <a:off x="4330166" y="2069432"/>
            <a:ext cx="241834" cy="279131"/>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C778C2B-86FF-9D0B-27A5-FADC64EE2AAD}"/>
              </a:ext>
            </a:extLst>
          </p:cNvPr>
          <p:cNvSpPr/>
          <p:nvPr/>
        </p:nvSpPr>
        <p:spPr>
          <a:xfrm>
            <a:off x="7916785" y="4278881"/>
            <a:ext cx="769149" cy="408622"/>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A83ED7A-24B0-1259-1745-E896BCAE7422}"/>
              </a:ext>
            </a:extLst>
          </p:cNvPr>
          <p:cNvSpPr/>
          <p:nvPr/>
        </p:nvSpPr>
        <p:spPr>
          <a:xfrm>
            <a:off x="2733576" y="2897204"/>
            <a:ext cx="1376412" cy="1126156"/>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13DA277-BE23-2935-1E5E-B1F76C5FBA7C}"/>
              </a:ext>
            </a:extLst>
          </p:cNvPr>
          <p:cNvSpPr txBox="1"/>
          <p:nvPr/>
        </p:nvSpPr>
        <p:spPr>
          <a:xfrm>
            <a:off x="8769749" y="6564228"/>
            <a:ext cx="480520" cy="369332"/>
          </a:xfrm>
          <a:prstGeom prst="rect">
            <a:avLst/>
          </a:prstGeom>
          <a:noFill/>
        </p:spPr>
        <p:txBody>
          <a:bodyPr wrap="square" rtlCol="0">
            <a:spAutoFit/>
          </a:bodyPr>
          <a:lstStyle/>
          <a:p>
            <a:r>
              <a:rPr lang="fr-FR" dirty="0"/>
              <a:t>12</a:t>
            </a:r>
          </a:p>
        </p:txBody>
      </p:sp>
    </p:spTree>
    <p:extLst>
      <p:ext uri="{BB962C8B-B14F-4D97-AF65-F5344CB8AC3E}">
        <p14:creationId xmlns:p14="http://schemas.microsoft.com/office/powerpoint/2010/main" val="20495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7782795" cy="923330"/>
              </a:xfrm>
              <a:prstGeom prst="rect">
                <a:avLst/>
              </a:prstGeom>
              <a:noFill/>
            </p:spPr>
            <p:txBody>
              <a:bodyPr wrap="square" rtlCol="0">
                <a:spAutoFit/>
              </a:bodyPr>
              <a:lstStyle/>
              <a:p>
                <a:r>
                  <a:rPr lang="fr-FR" b="1" u="sng" dirty="0"/>
                  <a:t>Zr</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𝐁</m:t>
                        </m:r>
                      </m:e>
                      <m:sub>
                        <m:r>
                          <a:rPr lang="fr-FR" b="1" i="0" u="sng">
                            <a:latin typeface="Cambria Math" panose="02040503050406030204" pitchFamily="18" charset="0"/>
                          </a:rPr>
                          <m:t>𝟐</m:t>
                        </m:r>
                      </m:sub>
                    </m:sSub>
                  </m:oMath>
                </a14:m>
                <a:r>
                  <a:rPr lang="fr-FR" b="1" u="sng" dirty="0"/>
                  <a:t>-Mo</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𝐒𝐢</m:t>
                        </m:r>
                      </m:e>
                      <m:sub>
                        <m:r>
                          <a:rPr lang="fr-FR" b="1" i="0" u="sng">
                            <a:latin typeface="Cambria Math" panose="02040503050406030204" pitchFamily="18" charset="0"/>
                          </a:rPr>
                          <m:t>𝟐</m:t>
                        </m:r>
                      </m:sub>
                    </m:sSub>
                    <m:r>
                      <a:rPr lang="fr-FR" b="1" i="0" u="sng">
                        <a:latin typeface="Cambria Math" panose="02040503050406030204" pitchFamily="18" charset="0"/>
                      </a:rPr>
                      <m:t> </m:t>
                    </m:r>
                  </m:oMath>
                </a14:m>
                <a:r>
                  <a:rPr lang="fr-FR" b="1" u="sng" dirty="0"/>
                  <a:t>: Caractérisations MEB pour la série Hot Pressing</a:t>
                </a:r>
              </a:p>
              <a:p>
                <a:endParaRPr lang="fr-FR" sz="1800" dirty="0"/>
              </a:p>
              <a:p>
                <a:endParaRPr lang="fr-FR"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3" y="210195"/>
                <a:ext cx="7782795" cy="923330"/>
              </a:xfrm>
              <a:prstGeom prst="rect">
                <a:avLst/>
              </a:prstGeom>
              <a:blipFill>
                <a:blip r:embed="rId3"/>
                <a:stretch>
                  <a:fillRect l="-626" t="-3289"/>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A56AFEB5-76C5-25B5-B497-7368D5408A49}"/>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39A0156-B841-8243-0941-DFA9745C47BF}"/>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A17BAE6-1E75-9731-3358-CD359ADE9C1C}"/>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2C43A642-2F4E-0962-4B5D-228C3AE9D2C5}"/>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34107B3C-F0BF-B3DE-C6C7-A30FDE3863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C0B0A46F-5619-F69A-8302-A3C4A4711F35}"/>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6C09261-ABEE-33AC-8456-8719A39C428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3ABCAA6-AFAD-B13D-4FF9-3884DBD59A0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30E55AC-33DE-7921-C25B-C415EE78486A}"/>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8112EF3B-1366-CED6-EF77-E0E80A9E30F6}"/>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4A8FAC8-E908-3021-DE4E-EFD6A6FB683C}"/>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6146A71-8128-38B8-FFB1-C6CD76CCB39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89F9A551-C3DE-508D-976C-576E1F26A8B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B079D4E-9E2C-AE9C-24A3-98B3A8394A95}"/>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CAACE1-480D-8CDB-C8EE-71D0EEC7CA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980AB2-0875-092B-2A23-9E4B5E5AD9BC}"/>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4872447D-A0D9-350C-DBD5-F793B63DCE3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54BFDA8A-2CDE-E1F5-501E-A01C27D517C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57B4362-5738-8AD6-DE53-35857B3539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53" name="Image 52">
            <a:extLst>
              <a:ext uri="{FF2B5EF4-FFF2-40B4-BE49-F238E27FC236}">
                <a16:creationId xmlns:a16="http://schemas.microsoft.com/office/drawing/2014/main" id="{75EBC594-7E65-F679-A405-6C07240B93C5}"/>
              </a:ext>
            </a:extLst>
          </p:cNvPr>
          <p:cNvPicPr>
            <a:picLocks noChangeAspect="1"/>
          </p:cNvPicPr>
          <p:nvPr/>
        </p:nvPicPr>
        <p:blipFill>
          <a:blip r:embed="rId4"/>
          <a:stretch>
            <a:fillRect/>
          </a:stretch>
        </p:blipFill>
        <p:spPr>
          <a:xfrm>
            <a:off x="1676616" y="671860"/>
            <a:ext cx="6800804" cy="5455427"/>
          </a:xfrm>
          <a:prstGeom prst="rect">
            <a:avLst/>
          </a:prstGeom>
        </p:spPr>
      </p:pic>
      <p:sp>
        <p:nvSpPr>
          <p:cNvPr id="54" name="ZoneTexte 53">
            <a:extLst>
              <a:ext uri="{FF2B5EF4-FFF2-40B4-BE49-F238E27FC236}">
                <a16:creationId xmlns:a16="http://schemas.microsoft.com/office/drawing/2014/main" id="{5F3A68BE-1DA8-61F6-E0D9-B0A4BAB31D96}"/>
              </a:ext>
            </a:extLst>
          </p:cNvPr>
          <p:cNvSpPr txBox="1"/>
          <p:nvPr/>
        </p:nvSpPr>
        <p:spPr>
          <a:xfrm>
            <a:off x="8769749" y="6564228"/>
            <a:ext cx="480520" cy="369332"/>
          </a:xfrm>
          <a:prstGeom prst="rect">
            <a:avLst/>
          </a:prstGeom>
          <a:noFill/>
        </p:spPr>
        <p:txBody>
          <a:bodyPr wrap="square" rtlCol="0">
            <a:spAutoFit/>
          </a:bodyPr>
          <a:lstStyle/>
          <a:p>
            <a:r>
              <a:rPr lang="fr-FR" dirty="0"/>
              <a:t>13</a:t>
            </a:r>
          </a:p>
        </p:txBody>
      </p:sp>
    </p:spTree>
    <p:extLst>
      <p:ext uri="{BB962C8B-B14F-4D97-AF65-F5344CB8AC3E}">
        <p14:creationId xmlns:p14="http://schemas.microsoft.com/office/powerpoint/2010/main" val="2458289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7916787" cy="923330"/>
              </a:xfrm>
              <a:prstGeom prst="rect">
                <a:avLst/>
              </a:prstGeom>
              <a:noFill/>
            </p:spPr>
            <p:txBody>
              <a:bodyPr wrap="square" rtlCol="0">
                <a:spAutoFit/>
              </a:bodyPr>
              <a:lstStyle/>
              <a:p>
                <a:r>
                  <a:rPr lang="fr-FR" b="1" u="sng" dirty="0"/>
                  <a:t>Zr</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𝐁</m:t>
                        </m:r>
                      </m:e>
                      <m:sub>
                        <m:r>
                          <a:rPr lang="fr-FR" b="1" i="0" u="sng">
                            <a:latin typeface="Cambria Math" panose="02040503050406030204" pitchFamily="18" charset="0"/>
                          </a:rPr>
                          <m:t>𝟐</m:t>
                        </m:r>
                      </m:sub>
                    </m:sSub>
                  </m:oMath>
                </a14:m>
                <a:r>
                  <a:rPr lang="fr-FR" b="1" u="sng" dirty="0"/>
                  <a:t>-Mo</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𝐒𝐢</m:t>
                        </m:r>
                      </m:e>
                      <m:sub>
                        <m:r>
                          <a:rPr lang="fr-FR" b="1" i="0" u="sng">
                            <a:latin typeface="Cambria Math" panose="02040503050406030204" pitchFamily="18" charset="0"/>
                          </a:rPr>
                          <m:t>𝟐</m:t>
                        </m:r>
                      </m:sub>
                    </m:sSub>
                    <m:r>
                      <a:rPr lang="fr-FR" b="1" i="0" u="sng">
                        <a:latin typeface="Cambria Math" panose="02040503050406030204" pitchFamily="18" charset="0"/>
                      </a:rPr>
                      <m:t> </m:t>
                    </m:r>
                  </m:oMath>
                </a14:m>
                <a:r>
                  <a:rPr lang="fr-FR" b="1" u="sng" dirty="0"/>
                  <a:t>: Caractérisations MEB pour la série Robocasting</a:t>
                </a:r>
              </a:p>
              <a:p>
                <a:endParaRPr lang="fr-FR" sz="1800" dirty="0"/>
              </a:p>
              <a:p>
                <a:endParaRPr lang="fr-FR"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3" y="210195"/>
                <a:ext cx="7916787" cy="923330"/>
              </a:xfrm>
              <a:prstGeom prst="rect">
                <a:avLst/>
              </a:prstGeom>
              <a:blipFill>
                <a:blip r:embed="rId3"/>
                <a:stretch>
                  <a:fillRect l="-616" t="-3289"/>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A56AFEB5-76C5-25B5-B497-7368D5408A49}"/>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39A0156-B841-8243-0941-DFA9745C47BF}"/>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A17BAE6-1E75-9731-3358-CD359ADE9C1C}"/>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2C43A642-2F4E-0962-4B5D-228C3AE9D2C5}"/>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34107B3C-F0BF-B3DE-C6C7-A30FDE3863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C0B0A46F-5619-F69A-8302-A3C4A4711F35}"/>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6C09261-ABEE-33AC-8456-8719A39C428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3ABCAA6-AFAD-B13D-4FF9-3884DBD59A0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30E55AC-33DE-7921-C25B-C415EE78486A}"/>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8112EF3B-1366-CED6-EF77-E0E80A9E30F6}"/>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4A8FAC8-E908-3021-DE4E-EFD6A6FB683C}"/>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6146A71-8128-38B8-FFB1-C6CD76CCB39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89F9A551-C3DE-508D-976C-576E1F26A8B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B079D4E-9E2C-AE9C-24A3-98B3A8394A95}"/>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CAACE1-480D-8CDB-C8EE-71D0EEC7CA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980AB2-0875-092B-2A23-9E4B5E5AD9BC}"/>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4872447D-A0D9-350C-DBD5-F793B63DCE3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54BFDA8A-2CDE-E1F5-501E-A01C27D517C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57B4362-5738-8AD6-DE53-35857B3539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4" name="Image 3">
            <a:extLst>
              <a:ext uri="{FF2B5EF4-FFF2-40B4-BE49-F238E27FC236}">
                <a16:creationId xmlns:a16="http://schemas.microsoft.com/office/drawing/2014/main" id="{D3CC8007-BE65-8291-1566-04073585C433}"/>
              </a:ext>
            </a:extLst>
          </p:cNvPr>
          <p:cNvPicPr>
            <a:picLocks noChangeAspect="1"/>
          </p:cNvPicPr>
          <p:nvPr/>
        </p:nvPicPr>
        <p:blipFill>
          <a:blip r:embed="rId4"/>
          <a:stretch>
            <a:fillRect/>
          </a:stretch>
        </p:blipFill>
        <p:spPr>
          <a:xfrm>
            <a:off x="1709006" y="671860"/>
            <a:ext cx="6684378" cy="5379011"/>
          </a:xfrm>
          <a:prstGeom prst="rect">
            <a:avLst/>
          </a:prstGeom>
        </p:spPr>
      </p:pic>
      <p:sp>
        <p:nvSpPr>
          <p:cNvPr id="5" name="ZoneTexte 4">
            <a:extLst>
              <a:ext uri="{FF2B5EF4-FFF2-40B4-BE49-F238E27FC236}">
                <a16:creationId xmlns:a16="http://schemas.microsoft.com/office/drawing/2014/main" id="{1873C46F-C678-F450-2088-A1CB7DBD45F1}"/>
              </a:ext>
            </a:extLst>
          </p:cNvPr>
          <p:cNvSpPr txBox="1"/>
          <p:nvPr/>
        </p:nvSpPr>
        <p:spPr>
          <a:xfrm>
            <a:off x="8769749" y="6564228"/>
            <a:ext cx="480520" cy="369332"/>
          </a:xfrm>
          <a:prstGeom prst="rect">
            <a:avLst/>
          </a:prstGeom>
          <a:noFill/>
        </p:spPr>
        <p:txBody>
          <a:bodyPr wrap="square" rtlCol="0">
            <a:spAutoFit/>
          </a:bodyPr>
          <a:lstStyle/>
          <a:p>
            <a:r>
              <a:rPr lang="fr-FR" dirty="0"/>
              <a:t>14</a:t>
            </a:r>
          </a:p>
        </p:txBody>
      </p:sp>
    </p:spTree>
    <p:extLst>
      <p:ext uri="{BB962C8B-B14F-4D97-AF65-F5344CB8AC3E}">
        <p14:creationId xmlns:p14="http://schemas.microsoft.com/office/powerpoint/2010/main" val="537721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7916787" cy="923330"/>
              </a:xfrm>
              <a:prstGeom prst="rect">
                <a:avLst/>
              </a:prstGeom>
              <a:noFill/>
            </p:spPr>
            <p:txBody>
              <a:bodyPr wrap="square" rtlCol="0">
                <a:spAutoFit/>
              </a:bodyPr>
              <a:lstStyle/>
              <a:p>
                <a:r>
                  <a:rPr lang="fr-FR" b="1" u="sng" dirty="0"/>
                  <a:t>Zr</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𝐁</m:t>
                        </m:r>
                      </m:e>
                      <m:sub>
                        <m:r>
                          <a:rPr lang="fr-FR" b="1" i="0" u="sng">
                            <a:latin typeface="Cambria Math" panose="02040503050406030204" pitchFamily="18" charset="0"/>
                          </a:rPr>
                          <m:t>𝟐</m:t>
                        </m:r>
                      </m:sub>
                    </m:sSub>
                  </m:oMath>
                </a14:m>
                <a:r>
                  <a:rPr lang="fr-FR" b="1" u="sng" dirty="0"/>
                  <a:t>-Mo</a:t>
                </a:r>
                <a14:m>
                  <m:oMath xmlns:m="http://schemas.openxmlformats.org/officeDocument/2006/math">
                    <m:sSub>
                      <m:sSubPr>
                        <m:ctrlPr>
                          <a:rPr lang="fr-FR" b="1" u="sng">
                            <a:latin typeface="Cambria Math" panose="02040503050406030204" pitchFamily="18" charset="0"/>
                          </a:rPr>
                        </m:ctrlPr>
                      </m:sSubPr>
                      <m:e>
                        <m:r>
                          <a:rPr lang="fr-FR" b="1" i="0" u="sng">
                            <a:latin typeface="Cambria Math" panose="02040503050406030204" pitchFamily="18" charset="0"/>
                          </a:rPr>
                          <m:t>𝐒𝐢</m:t>
                        </m:r>
                      </m:e>
                      <m:sub>
                        <m:r>
                          <a:rPr lang="fr-FR" b="1" i="0" u="sng">
                            <a:latin typeface="Cambria Math" panose="02040503050406030204" pitchFamily="18" charset="0"/>
                          </a:rPr>
                          <m:t>𝟐</m:t>
                        </m:r>
                      </m:sub>
                    </m:sSub>
                    <m:r>
                      <a:rPr lang="fr-FR" b="1" i="0" u="sng">
                        <a:latin typeface="Cambria Math" panose="02040503050406030204" pitchFamily="18" charset="0"/>
                      </a:rPr>
                      <m:t> </m:t>
                    </m:r>
                  </m:oMath>
                </a14:m>
                <a:r>
                  <a:rPr lang="fr-FR" b="1" u="sng" dirty="0"/>
                  <a:t>: Caractérisations EDS pour la céramique</a:t>
                </a:r>
              </a:p>
              <a:p>
                <a:endParaRPr lang="fr-FR" sz="1800" dirty="0"/>
              </a:p>
              <a:p>
                <a:endParaRPr lang="fr-FR" u="sng" dirty="0"/>
              </a:p>
            </p:txBody>
          </p:sp>
        </mc:Choice>
        <mc:Fallback>
          <p:sp>
            <p:nvSpPr>
              <p:cNvPr id="2" name="ZoneTexte 1">
                <a:extLst>
                  <a:ext uri="{FF2B5EF4-FFF2-40B4-BE49-F238E27FC236}">
                    <a16:creationId xmlns:a16="http://schemas.microsoft.com/office/drawing/2014/main" id="{272083A3-81C4-4A17-88B2-B5FFBE64E6EC}"/>
                  </a:ext>
                </a:extLst>
              </p:cNvPr>
              <p:cNvSpPr txBox="1">
                <a:spLocks noRot="1" noChangeAspect="1" noMove="1" noResize="1" noEditPoints="1" noAdjustHandles="1" noChangeArrowheads="1" noChangeShapeType="1" noTextEdit="1"/>
              </p:cNvSpPr>
              <p:nvPr/>
            </p:nvSpPr>
            <p:spPr>
              <a:xfrm>
                <a:off x="1227213" y="210195"/>
                <a:ext cx="7916787" cy="923330"/>
              </a:xfrm>
              <a:prstGeom prst="rect">
                <a:avLst/>
              </a:prstGeom>
              <a:blipFill>
                <a:blip r:embed="rId3"/>
                <a:stretch>
                  <a:fillRect l="-616" t="-3289"/>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A56AFEB5-76C5-25B5-B497-7368D5408A49}"/>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39A0156-B841-8243-0941-DFA9745C47BF}"/>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A17BAE6-1E75-9731-3358-CD359ADE9C1C}"/>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2C43A642-2F4E-0962-4B5D-228C3AE9D2C5}"/>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34107B3C-F0BF-B3DE-C6C7-A30FDE3863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C0B0A46F-5619-F69A-8302-A3C4A4711F35}"/>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6C09261-ABEE-33AC-8456-8719A39C428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3ABCAA6-AFAD-B13D-4FF9-3884DBD59A0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30E55AC-33DE-7921-C25B-C415EE78486A}"/>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8112EF3B-1366-CED6-EF77-E0E80A9E30F6}"/>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4A8FAC8-E908-3021-DE4E-EFD6A6FB683C}"/>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6146A71-8128-38B8-FFB1-C6CD76CCB39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89F9A551-C3DE-508D-976C-576E1F26A8B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B079D4E-9E2C-AE9C-24A3-98B3A8394A95}"/>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CAACE1-480D-8CDB-C8EE-71D0EEC7CA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980AB2-0875-092B-2A23-9E4B5E5AD9BC}"/>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4872447D-A0D9-350C-DBD5-F793B63DCE3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54BFDA8A-2CDE-E1F5-501E-A01C27D517C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57B4362-5738-8AD6-DE53-35857B3539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graphicFrame>
        <p:nvGraphicFramePr>
          <p:cNvPr id="3" name="Tableau 2">
            <a:extLst>
              <a:ext uri="{FF2B5EF4-FFF2-40B4-BE49-F238E27FC236}">
                <a16:creationId xmlns:a16="http://schemas.microsoft.com/office/drawing/2014/main" id="{5C1B5D55-110B-ED93-78E6-CF0B94C40759}"/>
              </a:ext>
            </a:extLst>
          </p:cNvPr>
          <p:cNvGraphicFramePr>
            <a:graphicFrameLocks noGrp="1"/>
          </p:cNvGraphicFramePr>
          <p:nvPr>
            <p:extLst>
              <p:ext uri="{D42A27DB-BD31-4B8C-83A1-F6EECF244321}">
                <p14:modId xmlns:p14="http://schemas.microsoft.com/office/powerpoint/2010/main" val="2153121140"/>
              </p:ext>
            </p:extLst>
          </p:nvPr>
        </p:nvGraphicFramePr>
        <p:xfrm>
          <a:off x="1123310" y="690876"/>
          <a:ext cx="7886699" cy="2281398"/>
        </p:xfrm>
        <a:graphic>
          <a:graphicData uri="http://schemas.openxmlformats.org/drawingml/2006/table">
            <a:tbl>
              <a:tblPr firstRow="1" firstCol="1" bandRow="1">
                <a:tableStyleId>{5C22544A-7EE6-4342-B048-85BDC9FD1C3A}</a:tableStyleId>
              </a:tblPr>
              <a:tblGrid>
                <a:gridCol w="1198778">
                  <a:extLst>
                    <a:ext uri="{9D8B030D-6E8A-4147-A177-3AD203B41FA5}">
                      <a16:colId xmlns:a16="http://schemas.microsoft.com/office/drawing/2014/main" val="3767074341"/>
                    </a:ext>
                  </a:extLst>
                </a:gridCol>
                <a:gridCol w="966909">
                  <a:extLst>
                    <a:ext uri="{9D8B030D-6E8A-4147-A177-3AD203B41FA5}">
                      <a16:colId xmlns:a16="http://schemas.microsoft.com/office/drawing/2014/main" val="3798527640"/>
                    </a:ext>
                  </a:extLst>
                </a:gridCol>
                <a:gridCol w="854918">
                  <a:extLst>
                    <a:ext uri="{9D8B030D-6E8A-4147-A177-3AD203B41FA5}">
                      <a16:colId xmlns:a16="http://schemas.microsoft.com/office/drawing/2014/main" val="1608279939"/>
                    </a:ext>
                  </a:extLst>
                </a:gridCol>
                <a:gridCol w="851764">
                  <a:extLst>
                    <a:ext uri="{9D8B030D-6E8A-4147-A177-3AD203B41FA5}">
                      <a16:colId xmlns:a16="http://schemas.microsoft.com/office/drawing/2014/main" val="1944565231"/>
                    </a:ext>
                  </a:extLst>
                </a:gridCol>
                <a:gridCol w="801289">
                  <a:extLst>
                    <a:ext uri="{9D8B030D-6E8A-4147-A177-3AD203B41FA5}">
                      <a16:colId xmlns:a16="http://schemas.microsoft.com/office/drawing/2014/main" val="302157594"/>
                    </a:ext>
                  </a:extLst>
                </a:gridCol>
                <a:gridCol w="802866">
                  <a:extLst>
                    <a:ext uri="{9D8B030D-6E8A-4147-A177-3AD203B41FA5}">
                      <a16:colId xmlns:a16="http://schemas.microsoft.com/office/drawing/2014/main" val="1964643903"/>
                    </a:ext>
                  </a:extLst>
                </a:gridCol>
                <a:gridCol w="804443">
                  <a:extLst>
                    <a:ext uri="{9D8B030D-6E8A-4147-A177-3AD203B41FA5}">
                      <a16:colId xmlns:a16="http://schemas.microsoft.com/office/drawing/2014/main" val="3252234127"/>
                    </a:ext>
                  </a:extLst>
                </a:gridCol>
                <a:gridCol w="804443">
                  <a:extLst>
                    <a:ext uri="{9D8B030D-6E8A-4147-A177-3AD203B41FA5}">
                      <a16:colId xmlns:a16="http://schemas.microsoft.com/office/drawing/2014/main" val="1147073033"/>
                    </a:ext>
                  </a:extLst>
                </a:gridCol>
                <a:gridCol w="801289">
                  <a:extLst>
                    <a:ext uri="{9D8B030D-6E8A-4147-A177-3AD203B41FA5}">
                      <a16:colId xmlns:a16="http://schemas.microsoft.com/office/drawing/2014/main" val="2252663325"/>
                    </a:ext>
                  </a:extLst>
                </a:gridCol>
              </a:tblGrid>
              <a:tr h="234497">
                <a:tc gridSpan="2">
                  <a:txBody>
                    <a:bodyPr/>
                    <a:lstStyle/>
                    <a:p>
                      <a:pPr algn="ctr"/>
                      <a:r>
                        <a:rPr lang="fr-FR" sz="1100">
                          <a:effectLst/>
                        </a:rPr>
                        <a:t>Composition atomique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a:txBody>
                    <a:bodyPr/>
                    <a:lstStyle/>
                    <a:p>
                      <a:pPr algn="ctr"/>
                      <a:r>
                        <a:rPr lang="fr-FR" sz="1100">
                          <a:effectLst/>
                        </a:rPr>
                        <a:t>O</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Zr</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Mo</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B</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Si</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C</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dirty="0">
                          <a:effectLst/>
                        </a:rPr>
                        <a:t>Al</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8352549"/>
                  </a:ext>
                </a:extLst>
              </a:tr>
              <a:tr h="234497">
                <a:tc rowSpan="4">
                  <a:txBody>
                    <a:bodyPr/>
                    <a:lstStyle/>
                    <a:p>
                      <a:pPr algn="ctr"/>
                      <a:r>
                        <a:rPr lang="fr-FR" sz="1100">
                          <a:effectLst/>
                        </a:rPr>
                        <a:t>Hot Pressing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Référence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45,4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23,9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1,3</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3279597"/>
                  </a:ext>
                </a:extLst>
              </a:tr>
              <a:tr h="234497">
                <a:tc vMerge="1">
                  <a:txBody>
                    <a:bodyPr/>
                    <a:lstStyle/>
                    <a:p>
                      <a:endParaRPr lang="fr-FR"/>
                    </a:p>
                  </a:txBody>
                  <a:tcPr/>
                </a:tc>
                <a:tc>
                  <a:txBody>
                    <a:bodyPr/>
                    <a:lstStyle/>
                    <a:p>
                      <a:pPr algn="ctr"/>
                      <a:r>
                        <a:rPr lang="fr-FR" sz="1000">
                          <a:effectLst/>
                        </a:rPr>
                        <a:t>1830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70,3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3403791"/>
                  </a:ext>
                </a:extLst>
              </a:tr>
              <a:tr h="234497">
                <a:tc vMerge="1">
                  <a:txBody>
                    <a:bodyPr/>
                    <a:lstStyle/>
                    <a:p>
                      <a:endParaRPr lang="fr-FR"/>
                    </a:p>
                  </a:txBody>
                  <a:tcPr/>
                </a:tc>
                <a:tc>
                  <a:txBody>
                    <a:bodyPr/>
                    <a:lstStyle/>
                    <a:p>
                      <a:pPr algn="ctr"/>
                      <a:r>
                        <a:rPr lang="fr-FR" sz="1000">
                          <a:effectLst/>
                        </a:rPr>
                        <a:t>1980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55,9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27,9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7878236"/>
                  </a:ext>
                </a:extLst>
              </a:tr>
              <a:tr h="234497">
                <a:tc vMerge="1">
                  <a:txBody>
                    <a:bodyPr/>
                    <a:lstStyle/>
                    <a:p>
                      <a:endParaRPr lang="fr-FR"/>
                    </a:p>
                  </a:txBody>
                  <a:tcPr/>
                </a:tc>
                <a:tc>
                  <a:txBody>
                    <a:bodyPr/>
                    <a:lstStyle/>
                    <a:p>
                      <a:pPr algn="ctr"/>
                      <a:r>
                        <a:rPr lang="fr-FR" sz="1000">
                          <a:effectLst/>
                        </a:rPr>
                        <a:t>2190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28,7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15,5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29,2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23,1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9354885"/>
                  </a:ext>
                </a:extLst>
              </a:tr>
              <a:tr h="234497">
                <a:tc rowSpan="4">
                  <a:txBody>
                    <a:bodyPr/>
                    <a:lstStyle/>
                    <a:p>
                      <a:pPr algn="ctr"/>
                      <a:r>
                        <a:rPr lang="fr-FR" sz="1100">
                          <a:effectLst/>
                        </a:rPr>
                        <a:t>Robocasting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Référence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19,9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28,2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36,4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1476299"/>
                  </a:ext>
                </a:extLst>
              </a:tr>
              <a:tr h="291472">
                <a:tc vMerge="1">
                  <a:txBody>
                    <a:bodyPr/>
                    <a:lstStyle/>
                    <a:p>
                      <a:endParaRPr lang="fr-FR"/>
                    </a:p>
                  </a:txBody>
                  <a:tcPr/>
                </a:tc>
                <a:tc>
                  <a:txBody>
                    <a:bodyPr/>
                    <a:lstStyle/>
                    <a:p>
                      <a:pPr algn="ctr"/>
                      <a:r>
                        <a:rPr lang="fr-FR" sz="1000" dirty="0">
                          <a:effectLst/>
                        </a:rPr>
                        <a:t>1840 K</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8,4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0144983"/>
                  </a:ext>
                </a:extLst>
              </a:tr>
              <a:tr h="291472">
                <a:tc vMerge="1">
                  <a:txBody>
                    <a:bodyPr/>
                    <a:lstStyle/>
                    <a:p>
                      <a:endParaRPr lang="fr-FR"/>
                    </a:p>
                  </a:txBody>
                  <a:tcPr/>
                </a:tc>
                <a:tc>
                  <a:txBody>
                    <a:bodyPr/>
                    <a:lstStyle/>
                    <a:p>
                      <a:pPr algn="ctr"/>
                      <a:r>
                        <a:rPr lang="fr-FR" sz="1000">
                          <a:effectLst/>
                        </a:rPr>
                        <a:t>2000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54,4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14,9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17,0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5505775"/>
                  </a:ext>
                </a:extLst>
              </a:tr>
              <a:tr h="291472">
                <a:tc vMerge="1">
                  <a:txBody>
                    <a:bodyPr/>
                    <a:lstStyle/>
                    <a:p>
                      <a:endParaRPr lang="fr-FR"/>
                    </a:p>
                  </a:txBody>
                  <a:tcPr/>
                </a:tc>
                <a:tc>
                  <a:txBody>
                    <a:bodyPr/>
                    <a:lstStyle/>
                    <a:p>
                      <a:pPr algn="ctr"/>
                      <a:r>
                        <a:rPr lang="fr-FR" sz="1000">
                          <a:effectLst/>
                        </a:rPr>
                        <a:t>2200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47,0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23,2</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9882666"/>
                  </a:ext>
                </a:extLst>
              </a:tr>
            </a:tbl>
          </a:graphicData>
        </a:graphic>
      </p:graphicFrame>
      <p:sp>
        <p:nvSpPr>
          <p:cNvPr id="5" name="ZoneTexte 4">
            <a:extLst>
              <a:ext uri="{FF2B5EF4-FFF2-40B4-BE49-F238E27FC236}">
                <a16:creationId xmlns:a16="http://schemas.microsoft.com/office/drawing/2014/main" id="{3869C857-E1A4-4425-9007-D35D76C93EBE}"/>
              </a:ext>
            </a:extLst>
          </p:cNvPr>
          <p:cNvSpPr txBox="1"/>
          <p:nvPr/>
        </p:nvSpPr>
        <p:spPr>
          <a:xfrm>
            <a:off x="8769749" y="6564228"/>
            <a:ext cx="480520" cy="369332"/>
          </a:xfrm>
          <a:prstGeom prst="rect">
            <a:avLst/>
          </a:prstGeom>
          <a:noFill/>
        </p:spPr>
        <p:txBody>
          <a:bodyPr wrap="square" rtlCol="0">
            <a:spAutoFit/>
          </a:bodyPr>
          <a:lstStyle/>
          <a:p>
            <a:r>
              <a:rPr lang="fr-FR" dirty="0"/>
              <a:t>15</a:t>
            </a:r>
          </a:p>
        </p:txBody>
      </p:sp>
      <p:sp>
        <p:nvSpPr>
          <p:cNvPr id="6" name="Ellipse 5">
            <a:extLst>
              <a:ext uri="{FF2B5EF4-FFF2-40B4-BE49-F238E27FC236}">
                <a16:creationId xmlns:a16="http://schemas.microsoft.com/office/drawing/2014/main" id="{48677A55-E9E8-DA27-8547-0106B1410E02}"/>
              </a:ext>
            </a:extLst>
          </p:cNvPr>
          <p:cNvSpPr/>
          <p:nvPr/>
        </p:nvSpPr>
        <p:spPr>
          <a:xfrm>
            <a:off x="6460958" y="1177785"/>
            <a:ext cx="1033337" cy="175829"/>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3C5824A-9B93-7CC4-7177-CEFC765534D8}"/>
              </a:ext>
            </a:extLst>
          </p:cNvPr>
          <p:cNvSpPr txBox="1"/>
          <p:nvPr/>
        </p:nvSpPr>
        <p:spPr>
          <a:xfrm>
            <a:off x="1227213" y="3176960"/>
            <a:ext cx="7542536" cy="2462213"/>
          </a:xfrm>
          <a:prstGeom prst="rect">
            <a:avLst/>
          </a:prstGeom>
          <a:noFill/>
        </p:spPr>
        <p:txBody>
          <a:bodyPr wrap="square" rtlCol="0">
            <a:spAutoFit/>
          </a:bodyPr>
          <a:lstStyle/>
          <a:p>
            <a:r>
              <a:rPr lang="fr-FR" sz="1400" dirty="0">
                <a:sym typeface="Wingdings" panose="05000000000000000000" pitchFamily="2" charset="2"/>
              </a:rPr>
              <a:t>Série HP : </a:t>
            </a:r>
          </a:p>
          <a:p>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Confirme les observations MEB à 1830 K</a:t>
            </a:r>
          </a:p>
          <a:p>
            <a:pPr marL="285750" indent="-285750">
              <a:buFont typeface="Wingdings" panose="05000000000000000000" pitchFamily="2" charset="2"/>
              <a:buChar char="à"/>
            </a:pPr>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Volatilisation de la silice après 1830 K</a:t>
            </a:r>
          </a:p>
          <a:p>
            <a:pPr marL="285750" indent="-285750">
              <a:buFont typeface="Wingdings" panose="05000000000000000000" pitchFamily="2" charset="2"/>
              <a:buChar char="à"/>
            </a:pPr>
            <a:endParaRPr lang="fr-FR" sz="1400" dirty="0">
              <a:sym typeface="Wingdings" panose="05000000000000000000" pitchFamily="2" charset="2"/>
            </a:endParaRPr>
          </a:p>
          <a:p>
            <a:r>
              <a:rPr lang="fr-FR" sz="1400" dirty="0">
                <a:sym typeface="Wingdings" panose="05000000000000000000" pitchFamily="2" charset="2"/>
              </a:rPr>
              <a:t>Série RC : </a:t>
            </a:r>
          </a:p>
          <a:p>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Bore recondense à 2200 K ?</a:t>
            </a:r>
          </a:p>
          <a:p>
            <a:pPr marL="285750" indent="-285750">
              <a:buFont typeface="Wingdings" panose="05000000000000000000" pitchFamily="2" charset="2"/>
              <a:buChar char="à"/>
            </a:pPr>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Clichés MEB avec cristaux oxydes de Mo recondensé</a:t>
            </a:r>
            <a:endParaRPr lang="fr-FR" sz="1400" dirty="0"/>
          </a:p>
        </p:txBody>
      </p:sp>
      <p:pic>
        <p:nvPicPr>
          <p:cNvPr id="9" name="Image 8">
            <a:extLst>
              <a:ext uri="{FF2B5EF4-FFF2-40B4-BE49-F238E27FC236}">
                <a16:creationId xmlns:a16="http://schemas.microsoft.com/office/drawing/2014/main" id="{E2A2FA50-274F-ADA8-A274-7643B9DE3344}"/>
              </a:ext>
            </a:extLst>
          </p:cNvPr>
          <p:cNvPicPr>
            <a:picLocks noChangeAspect="1"/>
          </p:cNvPicPr>
          <p:nvPr/>
        </p:nvPicPr>
        <p:blipFill>
          <a:blip r:embed="rId4"/>
          <a:stretch>
            <a:fillRect/>
          </a:stretch>
        </p:blipFill>
        <p:spPr>
          <a:xfrm>
            <a:off x="5476147" y="3075857"/>
            <a:ext cx="3356060" cy="2685557"/>
          </a:xfrm>
          <a:prstGeom prst="rect">
            <a:avLst/>
          </a:prstGeom>
        </p:spPr>
      </p:pic>
      <p:sp>
        <p:nvSpPr>
          <p:cNvPr id="10" name="Ellipse 9">
            <a:extLst>
              <a:ext uri="{FF2B5EF4-FFF2-40B4-BE49-F238E27FC236}">
                <a16:creationId xmlns:a16="http://schemas.microsoft.com/office/drawing/2014/main" id="{30DCE074-C6D4-8439-9BAE-4896DF1C6A3F}"/>
              </a:ext>
            </a:extLst>
          </p:cNvPr>
          <p:cNvSpPr/>
          <p:nvPr/>
        </p:nvSpPr>
        <p:spPr>
          <a:xfrm>
            <a:off x="5059102" y="2430531"/>
            <a:ext cx="644079" cy="240952"/>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E2471F3-60F0-66E0-C7B1-FBE5BB574A84}"/>
              </a:ext>
            </a:extLst>
          </p:cNvPr>
          <p:cNvSpPr txBox="1"/>
          <p:nvPr/>
        </p:nvSpPr>
        <p:spPr>
          <a:xfrm>
            <a:off x="6445858" y="5861166"/>
            <a:ext cx="1957522" cy="307777"/>
          </a:xfrm>
          <a:prstGeom prst="rect">
            <a:avLst/>
          </a:prstGeom>
          <a:noFill/>
          <a:ln>
            <a:solidFill>
              <a:schemeClr val="tx1"/>
            </a:solidFill>
          </a:ln>
        </p:spPr>
        <p:txBody>
          <a:bodyPr wrap="square" rtlCol="0">
            <a:spAutoFit/>
          </a:bodyPr>
          <a:lstStyle/>
          <a:p>
            <a:r>
              <a:rPr lang="fr-FR" sz="1400" dirty="0">
                <a:sym typeface="Wingdings" panose="05000000000000000000" pitchFamily="2" charset="2"/>
              </a:rPr>
              <a:t>Cliché MEB RC à 2000 K</a:t>
            </a:r>
          </a:p>
        </p:txBody>
      </p:sp>
    </p:spTree>
    <p:extLst>
      <p:ext uri="{BB962C8B-B14F-4D97-AF65-F5344CB8AC3E}">
        <p14:creationId xmlns:p14="http://schemas.microsoft.com/office/powerpoint/2010/main" val="391558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3" y="210195"/>
            <a:ext cx="7767331" cy="923330"/>
          </a:xfrm>
          <a:prstGeom prst="rect">
            <a:avLst/>
          </a:prstGeom>
          <a:noFill/>
        </p:spPr>
        <p:txBody>
          <a:bodyPr wrap="square" rtlCol="0">
            <a:spAutoFit/>
          </a:bodyPr>
          <a:lstStyle/>
          <a:p>
            <a:r>
              <a:rPr lang="fr-FR" b="1" u="sng" dirty="0"/>
              <a:t>Inconel 718 : Résultats quantitatifs</a:t>
            </a:r>
          </a:p>
          <a:p>
            <a:endParaRPr lang="fr-FR" sz="1800" dirty="0"/>
          </a:p>
          <a:p>
            <a:endParaRPr lang="fr-FR" u="sng" dirty="0"/>
          </a:p>
        </p:txBody>
      </p:sp>
      <p:grpSp>
        <p:nvGrpSpPr>
          <p:cNvPr id="23" name="Groupe 22">
            <a:extLst>
              <a:ext uri="{FF2B5EF4-FFF2-40B4-BE49-F238E27FC236}">
                <a16:creationId xmlns:a16="http://schemas.microsoft.com/office/drawing/2014/main" id="{75C267C1-D708-2E1B-C351-70B6BACA0FFC}"/>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7C091AC7-0899-FFD8-2441-082D338EEC42}"/>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21FB646A-80F0-4E59-3EFF-469CCCA160B9}"/>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CE251DC2-CBCD-8606-6CD1-7CCB523E94F0}"/>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ACF7BCFF-B9E8-08E7-F24A-73DE937B076E}"/>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70D58F5F-137E-81D4-8B8F-4DA1A7338206}"/>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93ECAADA-E2BD-D87A-4820-2BB976E72BA7}"/>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C6AA18DA-D62C-3EEC-5489-EAA0A77381C6}"/>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19C0478D-4A2B-71D5-7410-9845F71AE01B}"/>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98ED358C-F64C-746E-DF41-B4EA18FDBA04}"/>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90B6030-4252-8C28-0EA0-D2710D5E66EB}"/>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9CC300C9-8904-ED21-2242-B30AE7FC579F}"/>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CE10C5BC-5D2D-85E1-5DFF-D744A6521B9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8C5AB5E-621D-A2D1-4DEB-27A55B949C2B}"/>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818C88-F601-21D5-5E57-C126595434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E3DC8190-0CB0-094C-91DB-2D8AC5EB8954}"/>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A8DD548C-4509-E790-BCBE-06EB9B3E9F93}"/>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DF3C7553-B2F5-ACE5-35AB-B5B3FB08988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4837F54E-025D-4807-5BD5-4F657CB834C8}"/>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8" name="Image 7">
            <a:extLst>
              <a:ext uri="{FF2B5EF4-FFF2-40B4-BE49-F238E27FC236}">
                <a16:creationId xmlns:a16="http://schemas.microsoft.com/office/drawing/2014/main" id="{772CCACA-7105-4B46-2611-43C5DDE1DAFF}"/>
              </a:ext>
            </a:extLst>
          </p:cNvPr>
          <p:cNvPicPr>
            <a:picLocks noChangeAspect="1"/>
          </p:cNvPicPr>
          <p:nvPr/>
        </p:nvPicPr>
        <p:blipFill>
          <a:blip r:embed="rId2"/>
          <a:stretch>
            <a:fillRect/>
          </a:stretch>
        </p:blipFill>
        <p:spPr>
          <a:xfrm>
            <a:off x="4608214" y="3359217"/>
            <a:ext cx="4219600" cy="2990205"/>
          </a:xfrm>
          <a:prstGeom prst="rect">
            <a:avLst/>
          </a:prstGeom>
        </p:spPr>
      </p:pic>
      <p:graphicFrame>
        <p:nvGraphicFramePr>
          <p:cNvPr id="9" name="Tableau 8">
            <a:extLst>
              <a:ext uri="{FF2B5EF4-FFF2-40B4-BE49-F238E27FC236}">
                <a16:creationId xmlns:a16="http://schemas.microsoft.com/office/drawing/2014/main" id="{30A235F5-3DF2-A70A-D36E-728C3B53B8AA}"/>
              </a:ext>
            </a:extLst>
          </p:cNvPr>
          <p:cNvGraphicFramePr>
            <a:graphicFrameLocks noGrp="1"/>
          </p:cNvGraphicFramePr>
          <p:nvPr>
            <p:extLst>
              <p:ext uri="{D42A27DB-BD31-4B8C-83A1-F6EECF244321}">
                <p14:modId xmlns:p14="http://schemas.microsoft.com/office/powerpoint/2010/main" val="3935681828"/>
              </p:ext>
            </p:extLst>
          </p:nvPr>
        </p:nvGraphicFramePr>
        <p:xfrm>
          <a:off x="1107844" y="671860"/>
          <a:ext cx="7886700" cy="2517348"/>
        </p:xfrm>
        <a:graphic>
          <a:graphicData uri="http://schemas.openxmlformats.org/drawingml/2006/table">
            <a:tbl>
              <a:tblPr firstRow="1" firstCol="1" bandRow="1">
                <a:tableStyleId>{5C22544A-7EE6-4342-B048-85BDC9FD1C3A}</a:tableStyleId>
              </a:tblPr>
              <a:tblGrid>
                <a:gridCol w="2577374">
                  <a:extLst>
                    <a:ext uri="{9D8B030D-6E8A-4147-A177-3AD203B41FA5}">
                      <a16:colId xmlns:a16="http://schemas.microsoft.com/office/drawing/2014/main" val="1654737961"/>
                    </a:ext>
                  </a:extLst>
                </a:gridCol>
                <a:gridCol w="1824982">
                  <a:extLst>
                    <a:ext uri="{9D8B030D-6E8A-4147-A177-3AD203B41FA5}">
                      <a16:colId xmlns:a16="http://schemas.microsoft.com/office/drawing/2014/main" val="3995497842"/>
                    </a:ext>
                  </a:extLst>
                </a:gridCol>
                <a:gridCol w="1828137">
                  <a:extLst>
                    <a:ext uri="{9D8B030D-6E8A-4147-A177-3AD203B41FA5}">
                      <a16:colId xmlns:a16="http://schemas.microsoft.com/office/drawing/2014/main" val="3115617234"/>
                    </a:ext>
                  </a:extLst>
                </a:gridCol>
                <a:gridCol w="1656207">
                  <a:extLst>
                    <a:ext uri="{9D8B030D-6E8A-4147-A177-3AD203B41FA5}">
                      <a16:colId xmlns:a16="http://schemas.microsoft.com/office/drawing/2014/main" val="1428551516"/>
                    </a:ext>
                  </a:extLst>
                </a:gridCol>
              </a:tblGrid>
              <a:tr h="193537">
                <a:tc rowSpan="2">
                  <a:txBody>
                    <a:bodyPr/>
                    <a:lstStyle/>
                    <a:p>
                      <a:pPr algn="ctr"/>
                      <a:r>
                        <a:rPr lang="fr-FR" sz="1100">
                          <a:effectLst/>
                        </a:rPr>
                        <a:t>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r>
                        <a:rPr lang="fr-FR" sz="1100">
                          <a:effectLst/>
                        </a:rPr>
                        <a:t>Inconel 718 – Direct Energy Deposition</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08169205"/>
                  </a:ext>
                </a:extLst>
              </a:tr>
              <a:tr h="317071">
                <a:tc vMerge="1">
                  <a:txBody>
                    <a:bodyPr/>
                    <a:lstStyle/>
                    <a:p>
                      <a:endParaRPr lang="fr-FR"/>
                    </a:p>
                  </a:txBody>
                  <a:tcPr/>
                </a:tc>
                <a:tc>
                  <a:txBody>
                    <a:bodyPr/>
                    <a:lstStyle/>
                    <a:p>
                      <a:pPr algn="ctr"/>
                      <a:r>
                        <a:rPr lang="fr-FR" sz="1100">
                          <a:effectLst/>
                        </a:rPr>
                        <a:t>Inco1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Inco2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Inco3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61739612"/>
                  </a:ext>
                </a:extLst>
              </a:tr>
              <a:tr h="393936">
                <a:tc>
                  <a:txBody>
                    <a:bodyPr/>
                    <a:lstStyle/>
                    <a:p>
                      <a:r>
                        <a:rPr lang="fr-FR" sz="1100">
                          <a:effectLst/>
                        </a:rPr>
                        <a:t>Température d’oxydation effective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1400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1500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1620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4467571"/>
                  </a:ext>
                </a:extLst>
              </a:tr>
              <a:tr h="393936">
                <a:tc>
                  <a:txBody>
                    <a:bodyPr/>
                    <a:lstStyle/>
                    <a:p>
                      <a:r>
                        <a:rPr lang="fr-FR" sz="1100">
                          <a:effectLst/>
                        </a:rPr>
                        <a:t>Masse avant (g)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9,8693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9,7400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9,5359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9962419"/>
                  </a:ext>
                </a:extLst>
              </a:tr>
              <a:tr h="409035">
                <a:tc>
                  <a:txBody>
                    <a:bodyPr/>
                    <a:lstStyle/>
                    <a:p>
                      <a:r>
                        <a:rPr lang="fr-FR" sz="1100" dirty="0">
                          <a:effectLst/>
                        </a:rPr>
                        <a:t>Masse après (g)</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9,8716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9,7434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9,5407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9805330"/>
                  </a:ext>
                </a:extLst>
              </a:tr>
              <a:tr h="355503">
                <a:tc>
                  <a:txBody>
                    <a:bodyPr/>
                    <a:lstStyle/>
                    <a:p>
                      <a:r>
                        <a:rPr lang="fr-FR" sz="1100">
                          <a:effectLst/>
                        </a:rPr>
                        <a:t>Gain de masse (mg)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2,3</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2787457"/>
                  </a:ext>
                </a:extLst>
              </a:tr>
              <a:tr h="227165">
                <a:tc>
                  <a:txBody>
                    <a:bodyPr/>
                    <a:lstStyle/>
                    <a:p>
                      <a:r>
                        <a:rPr lang="fr-FR" sz="1100">
                          <a:effectLst/>
                        </a:rPr>
                        <a:t>Gain de masse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0,03</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0,05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4410057"/>
                  </a:ext>
                </a:extLst>
              </a:tr>
              <a:tr h="227165">
                <a:tc>
                  <a:txBody>
                    <a:bodyPr/>
                    <a:lstStyle/>
                    <a:p>
                      <a:r>
                        <a:rPr lang="fr-FR" sz="1100">
                          <a:effectLst/>
                        </a:rPr>
                        <a:t>Variation de masse (mg/cm²)</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0,904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1,336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1,786</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3955576"/>
                  </a:ext>
                </a:extLst>
              </a:tr>
            </a:tbl>
          </a:graphicData>
        </a:graphic>
      </p:graphicFrame>
      <p:sp>
        <p:nvSpPr>
          <p:cNvPr id="10" name="ZoneTexte 9">
            <a:extLst>
              <a:ext uri="{FF2B5EF4-FFF2-40B4-BE49-F238E27FC236}">
                <a16:creationId xmlns:a16="http://schemas.microsoft.com/office/drawing/2014/main" id="{440BF986-B12E-7D90-F2C3-2D77B1E98E08}"/>
              </a:ext>
            </a:extLst>
          </p:cNvPr>
          <p:cNvSpPr txBox="1"/>
          <p:nvPr/>
        </p:nvSpPr>
        <p:spPr>
          <a:xfrm>
            <a:off x="1107845" y="5051817"/>
            <a:ext cx="3725297" cy="738664"/>
          </a:xfrm>
          <a:prstGeom prst="rect">
            <a:avLst/>
          </a:prstGeom>
          <a:noFill/>
        </p:spPr>
        <p:txBody>
          <a:bodyPr wrap="square" rtlCol="0">
            <a:spAutoFit/>
          </a:bodyPr>
          <a:lstStyle/>
          <a:p>
            <a:r>
              <a:rPr lang="fr-FR" sz="1400" dirty="0">
                <a:sym typeface="Wingdings" panose="05000000000000000000" pitchFamily="2" charset="2"/>
              </a:rPr>
              <a:t> Masse augmente avec T</a:t>
            </a:r>
          </a:p>
          <a:p>
            <a:endParaRPr lang="fr-FR" sz="1400" dirty="0">
              <a:sym typeface="Wingdings" panose="05000000000000000000" pitchFamily="2" charset="2"/>
            </a:endParaRPr>
          </a:p>
          <a:p>
            <a:r>
              <a:rPr lang="fr-FR" sz="1400" dirty="0">
                <a:sym typeface="Wingdings" panose="05000000000000000000" pitchFamily="2" charset="2"/>
              </a:rPr>
              <a:t>Variation de masse linéaire avec la T</a:t>
            </a:r>
          </a:p>
        </p:txBody>
      </p:sp>
      <p:sp>
        <p:nvSpPr>
          <p:cNvPr id="11" name="ZoneTexte 10">
            <a:extLst>
              <a:ext uri="{FF2B5EF4-FFF2-40B4-BE49-F238E27FC236}">
                <a16:creationId xmlns:a16="http://schemas.microsoft.com/office/drawing/2014/main" id="{0D31C2B2-0E02-FC6D-CD17-1553189F1601}"/>
              </a:ext>
            </a:extLst>
          </p:cNvPr>
          <p:cNvSpPr txBox="1"/>
          <p:nvPr/>
        </p:nvSpPr>
        <p:spPr>
          <a:xfrm>
            <a:off x="8769749" y="6564228"/>
            <a:ext cx="480520" cy="369332"/>
          </a:xfrm>
          <a:prstGeom prst="rect">
            <a:avLst/>
          </a:prstGeom>
          <a:noFill/>
        </p:spPr>
        <p:txBody>
          <a:bodyPr wrap="square" rtlCol="0">
            <a:spAutoFit/>
          </a:bodyPr>
          <a:lstStyle/>
          <a:p>
            <a:r>
              <a:rPr lang="fr-FR" dirty="0"/>
              <a:t>16</a:t>
            </a:r>
          </a:p>
        </p:txBody>
      </p:sp>
      <p:pic>
        <p:nvPicPr>
          <p:cNvPr id="13" name="Image 12">
            <a:extLst>
              <a:ext uri="{FF2B5EF4-FFF2-40B4-BE49-F238E27FC236}">
                <a16:creationId xmlns:a16="http://schemas.microsoft.com/office/drawing/2014/main" id="{3FC588C4-C954-9472-E4E4-901C62E04F3E}"/>
              </a:ext>
            </a:extLst>
          </p:cNvPr>
          <p:cNvPicPr>
            <a:picLocks noChangeAspect="1"/>
          </p:cNvPicPr>
          <p:nvPr/>
        </p:nvPicPr>
        <p:blipFill rotWithShape="1">
          <a:blip r:embed="rId3"/>
          <a:srcRect t="3205"/>
          <a:stretch/>
        </p:blipFill>
        <p:spPr>
          <a:xfrm>
            <a:off x="1328778" y="3636870"/>
            <a:ext cx="2674716" cy="1174556"/>
          </a:xfrm>
          <a:prstGeom prst="rect">
            <a:avLst/>
          </a:prstGeom>
          <a:ln>
            <a:solidFill>
              <a:schemeClr val="tx1"/>
            </a:solidFill>
          </a:ln>
        </p:spPr>
      </p:pic>
    </p:spTree>
    <p:extLst>
      <p:ext uri="{BB962C8B-B14F-4D97-AF65-F5344CB8AC3E}">
        <p14:creationId xmlns:p14="http://schemas.microsoft.com/office/powerpoint/2010/main" val="340248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6689572" cy="1169551"/>
          </a:xfrm>
          <a:prstGeom prst="rect">
            <a:avLst/>
          </a:prstGeom>
          <a:noFill/>
        </p:spPr>
        <p:txBody>
          <a:bodyPr wrap="square" rtlCol="0">
            <a:spAutoFit/>
          </a:bodyPr>
          <a:lstStyle/>
          <a:p>
            <a:r>
              <a:rPr lang="fr-FR" b="1" u="sng" dirty="0"/>
              <a:t>Inconel 718 : Caractérisations DRX</a:t>
            </a:r>
          </a:p>
          <a:p>
            <a:endParaRPr lang="fr-FR" sz="1600" dirty="0"/>
          </a:p>
          <a:p>
            <a:endParaRPr lang="fr-FR" sz="1800" dirty="0"/>
          </a:p>
          <a:p>
            <a:endParaRPr lang="fr-FR" u="sng" dirty="0"/>
          </a:p>
        </p:txBody>
      </p:sp>
      <p:grpSp>
        <p:nvGrpSpPr>
          <p:cNvPr id="23" name="Groupe 22">
            <a:extLst>
              <a:ext uri="{FF2B5EF4-FFF2-40B4-BE49-F238E27FC236}">
                <a16:creationId xmlns:a16="http://schemas.microsoft.com/office/drawing/2014/main" id="{CF58DDA5-53D8-7FDF-A8EE-DE0D92BB271B}"/>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1EB3014C-916E-B3BC-C0E7-77C70D6C78B7}"/>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71D6D0D-7AEE-596E-A294-9495E52BE3C8}"/>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89C62A0E-7194-168D-9895-7C0AA3688302}"/>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689F0CBC-BBAE-0185-A6C4-40C86166A269}"/>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E8653CDB-64AB-BF35-9178-7E7AB606BB8C}"/>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B55197F-B5D3-83D6-83B3-E6349EA7E76A}"/>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18DE28E2-8764-B1BD-0BD2-6FC215F80CA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005AB77B-C371-34F9-350E-3757B672C8C3}"/>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FAB9E30F-1A94-47FC-41D4-EE10458A265A}"/>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59C9962-2BF6-9393-73CE-085B37578652}"/>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9E23A7F-5332-ED0A-EC51-4735A5F9866B}"/>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A3136918-FCC5-0122-628A-1C5BC7DD8B4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5A61B79B-E325-D4B6-76C8-81269FA0D2B1}"/>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5EE31E4B-B9C5-D8ED-C6B0-61E39A2195A5}"/>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8930517D-F328-C76A-15D9-A4B2C999E9FF}"/>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5047EDD1-8060-3E46-B5C7-FFEC50FC98A4}"/>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B5D3A62B-39A9-313B-00F8-E2342867A426}"/>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CE23CE06-CFD3-A1F9-06E5-D7F1231354A0}"/>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4" name="Image 3" descr="Une image contenant texte, diagramme, ligne, capture d’écran&#10;&#10;Description générée automatiquement">
            <a:extLst>
              <a:ext uri="{FF2B5EF4-FFF2-40B4-BE49-F238E27FC236}">
                <a16:creationId xmlns:a16="http://schemas.microsoft.com/office/drawing/2014/main" id="{FDC1CAF7-F1BC-7426-FC30-45A6362ADE87}"/>
              </a:ext>
            </a:extLst>
          </p:cNvPr>
          <p:cNvPicPr>
            <a:picLocks noChangeAspect="1"/>
          </p:cNvPicPr>
          <p:nvPr/>
        </p:nvPicPr>
        <p:blipFill>
          <a:blip r:embed="rId3"/>
          <a:stretch>
            <a:fillRect/>
          </a:stretch>
        </p:blipFill>
        <p:spPr>
          <a:xfrm>
            <a:off x="1196362" y="914272"/>
            <a:ext cx="7765832" cy="4954656"/>
          </a:xfrm>
          <a:prstGeom prst="rect">
            <a:avLst/>
          </a:prstGeom>
        </p:spPr>
      </p:pic>
      <p:sp>
        <p:nvSpPr>
          <p:cNvPr id="5" name="Ellipse 4">
            <a:extLst>
              <a:ext uri="{FF2B5EF4-FFF2-40B4-BE49-F238E27FC236}">
                <a16:creationId xmlns:a16="http://schemas.microsoft.com/office/drawing/2014/main" id="{BA3B17C1-2D5A-9BB1-39A4-DC4146B81D73}"/>
              </a:ext>
            </a:extLst>
          </p:cNvPr>
          <p:cNvSpPr/>
          <p:nvPr/>
        </p:nvSpPr>
        <p:spPr>
          <a:xfrm>
            <a:off x="7830738" y="1607758"/>
            <a:ext cx="1033337" cy="175829"/>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6F2ACF83-5989-07A7-A56B-38ADE4016246}"/>
              </a:ext>
            </a:extLst>
          </p:cNvPr>
          <p:cNvSpPr/>
          <p:nvPr/>
        </p:nvSpPr>
        <p:spPr>
          <a:xfrm>
            <a:off x="7830738" y="1262654"/>
            <a:ext cx="657951" cy="172552"/>
          </a:xfrm>
          <a:prstGeom prst="ellipse">
            <a:avLst/>
          </a:prstGeom>
          <a:noFill/>
          <a:ln w="158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C9EEBC1B-945D-E27C-DC87-AA83D56E3E0C}"/>
              </a:ext>
            </a:extLst>
          </p:cNvPr>
          <p:cNvSpPr/>
          <p:nvPr/>
        </p:nvSpPr>
        <p:spPr>
          <a:xfrm>
            <a:off x="7830737" y="1435206"/>
            <a:ext cx="773455" cy="172552"/>
          </a:xfrm>
          <a:prstGeom prst="ellipse">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47298E9-CE51-2B6D-1651-B472CC019044}"/>
              </a:ext>
            </a:extLst>
          </p:cNvPr>
          <p:cNvSpPr/>
          <p:nvPr/>
        </p:nvSpPr>
        <p:spPr>
          <a:xfrm>
            <a:off x="8094054" y="4223700"/>
            <a:ext cx="702644" cy="519764"/>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8BAE980-FA1E-FF8A-FEC2-6FABAD09D82A}"/>
              </a:ext>
            </a:extLst>
          </p:cNvPr>
          <p:cNvSpPr txBox="1"/>
          <p:nvPr/>
        </p:nvSpPr>
        <p:spPr>
          <a:xfrm>
            <a:off x="8769749" y="6564228"/>
            <a:ext cx="480520" cy="369332"/>
          </a:xfrm>
          <a:prstGeom prst="rect">
            <a:avLst/>
          </a:prstGeom>
          <a:noFill/>
        </p:spPr>
        <p:txBody>
          <a:bodyPr wrap="square" rtlCol="0">
            <a:spAutoFit/>
          </a:bodyPr>
          <a:lstStyle/>
          <a:p>
            <a:r>
              <a:rPr lang="fr-FR" dirty="0"/>
              <a:t>17</a:t>
            </a:r>
          </a:p>
        </p:txBody>
      </p:sp>
    </p:spTree>
    <p:extLst>
      <p:ext uri="{BB962C8B-B14F-4D97-AF65-F5344CB8AC3E}">
        <p14:creationId xmlns:p14="http://schemas.microsoft.com/office/powerpoint/2010/main" val="13431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6689572" cy="923330"/>
          </a:xfrm>
          <a:prstGeom prst="rect">
            <a:avLst/>
          </a:prstGeom>
          <a:noFill/>
        </p:spPr>
        <p:txBody>
          <a:bodyPr wrap="square" rtlCol="0">
            <a:spAutoFit/>
          </a:bodyPr>
          <a:lstStyle/>
          <a:p>
            <a:r>
              <a:rPr lang="fr-FR" b="1" u="sng" dirty="0"/>
              <a:t>Inconel 718 : Caractérisations MEB</a:t>
            </a:r>
          </a:p>
          <a:p>
            <a:endParaRPr lang="fr-FR" sz="1800" dirty="0"/>
          </a:p>
          <a:p>
            <a:endParaRPr lang="fr-FR" u="sng" dirty="0"/>
          </a:p>
        </p:txBody>
      </p:sp>
      <p:grpSp>
        <p:nvGrpSpPr>
          <p:cNvPr id="23" name="Groupe 22">
            <a:extLst>
              <a:ext uri="{FF2B5EF4-FFF2-40B4-BE49-F238E27FC236}">
                <a16:creationId xmlns:a16="http://schemas.microsoft.com/office/drawing/2014/main" id="{A56AFEB5-76C5-25B5-B497-7368D5408A49}"/>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39A0156-B841-8243-0941-DFA9745C47BF}"/>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A17BAE6-1E75-9731-3358-CD359ADE9C1C}"/>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2C43A642-2F4E-0962-4B5D-228C3AE9D2C5}"/>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34107B3C-F0BF-B3DE-C6C7-A30FDE3863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C0B0A46F-5619-F69A-8302-A3C4A4711F35}"/>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6C09261-ABEE-33AC-8456-8719A39C428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3ABCAA6-AFAD-B13D-4FF9-3884DBD59A0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30E55AC-33DE-7921-C25B-C415EE78486A}"/>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8112EF3B-1366-CED6-EF77-E0E80A9E30F6}"/>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4A8FAC8-E908-3021-DE4E-EFD6A6FB683C}"/>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6146A71-8128-38B8-FFB1-C6CD76CCB39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89F9A551-C3DE-508D-976C-576E1F26A8B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B079D4E-9E2C-AE9C-24A3-98B3A8394A95}"/>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CAACE1-480D-8CDB-C8EE-71D0EEC7CA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980AB2-0875-092B-2A23-9E4B5E5AD9BC}"/>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4872447D-A0D9-350C-DBD5-F793B63DCE3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54BFDA8A-2CDE-E1F5-501E-A01C27D517C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57B4362-5738-8AD6-DE53-35857B3539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4" name="Image 3">
            <a:extLst>
              <a:ext uri="{FF2B5EF4-FFF2-40B4-BE49-F238E27FC236}">
                <a16:creationId xmlns:a16="http://schemas.microsoft.com/office/drawing/2014/main" id="{7231C2EE-28F0-0CEB-DD35-5DF555A35CD0}"/>
              </a:ext>
            </a:extLst>
          </p:cNvPr>
          <p:cNvPicPr>
            <a:picLocks noChangeAspect="1"/>
          </p:cNvPicPr>
          <p:nvPr/>
        </p:nvPicPr>
        <p:blipFill>
          <a:blip r:embed="rId3"/>
          <a:stretch>
            <a:fillRect/>
          </a:stretch>
        </p:blipFill>
        <p:spPr>
          <a:xfrm>
            <a:off x="1631932" y="698447"/>
            <a:ext cx="6813856" cy="5461105"/>
          </a:xfrm>
          <a:prstGeom prst="rect">
            <a:avLst/>
          </a:prstGeom>
        </p:spPr>
      </p:pic>
      <p:sp>
        <p:nvSpPr>
          <p:cNvPr id="5" name="ZoneTexte 4">
            <a:extLst>
              <a:ext uri="{FF2B5EF4-FFF2-40B4-BE49-F238E27FC236}">
                <a16:creationId xmlns:a16="http://schemas.microsoft.com/office/drawing/2014/main" id="{3DF382ED-5021-C7F9-F1CC-4A20CF674532}"/>
              </a:ext>
            </a:extLst>
          </p:cNvPr>
          <p:cNvSpPr txBox="1"/>
          <p:nvPr/>
        </p:nvSpPr>
        <p:spPr>
          <a:xfrm>
            <a:off x="8769749" y="6564228"/>
            <a:ext cx="480520" cy="369332"/>
          </a:xfrm>
          <a:prstGeom prst="rect">
            <a:avLst/>
          </a:prstGeom>
          <a:noFill/>
        </p:spPr>
        <p:txBody>
          <a:bodyPr wrap="square" rtlCol="0">
            <a:spAutoFit/>
          </a:bodyPr>
          <a:lstStyle/>
          <a:p>
            <a:r>
              <a:rPr lang="fr-FR" dirty="0"/>
              <a:t>18</a:t>
            </a:r>
          </a:p>
        </p:txBody>
      </p:sp>
    </p:spTree>
    <p:extLst>
      <p:ext uri="{BB962C8B-B14F-4D97-AF65-F5344CB8AC3E}">
        <p14:creationId xmlns:p14="http://schemas.microsoft.com/office/powerpoint/2010/main" val="35004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6689572" cy="923330"/>
          </a:xfrm>
          <a:prstGeom prst="rect">
            <a:avLst/>
          </a:prstGeom>
          <a:noFill/>
        </p:spPr>
        <p:txBody>
          <a:bodyPr wrap="square" rtlCol="0">
            <a:spAutoFit/>
          </a:bodyPr>
          <a:lstStyle/>
          <a:p>
            <a:r>
              <a:rPr lang="fr-FR" b="1" u="sng" dirty="0"/>
              <a:t>Inconel 718 : Caractérisations EDS</a:t>
            </a:r>
          </a:p>
          <a:p>
            <a:endParaRPr lang="fr-FR" sz="1800" dirty="0"/>
          </a:p>
          <a:p>
            <a:endParaRPr lang="fr-FR" u="sng" dirty="0"/>
          </a:p>
        </p:txBody>
      </p:sp>
      <p:grpSp>
        <p:nvGrpSpPr>
          <p:cNvPr id="23" name="Groupe 22">
            <a:extLst>
              <a:ext uri="{FF2B5EF4-FFF2-40B4-BE49-F238E27FC236}">
                <a16:creationId xmlns:a16="http://schemas.microsoft.com/office/drawing/2014/main" id="{A56AFEB5-76C5-25B5-B497-7368D5408A49}"/>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39A0156-B841-8243-0941-DFA9745C47BF}"/>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A17BAE6-1E75-9731-3358-CD359ADE9C1C}"/>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2C43A642-2F4E-0962-4B5D-228C3AE9D2C5}"/>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34107B3C-F0BF-B3DE-C6C7-A30FDE3863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C0B0A46F-5619-F69A-8302-A3C4A4711F35}"/>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06C09261-ABEE-33AC-8456-8719A39C428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3ABCAA6-AFAD-B13D-4FF9-3884DBD59A0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30E55AC-33DE-7921-C25B-C415EE78486A}"/>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8112EF3B-1366-CED6-EF77-E0E80A9E30F6}"/>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4A8FAC8-E908-3021-DE4E-EFD6A6FB683C}"/>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66146A71-8128-38B8-FFB1-C6CD76CCB39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89F9A551-C3DE-508D-976C-576E1F26A8B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0B079D4E-9E2C-AE9C-24A3-98B3A8394A95}"/>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97CAACE1-480D-8CDB-C8EE-71D0EEC7CAB9}"/>
                </a:ext>
              </a:extLst>
            </p:cNvPr>
            <p:cNvSpPr txBox="1"/>
            <p:nvPr/>
          </p:nvSpPr>
          <p:spPr>
            <a:xfrm>
              <a:off x="5645541" y="-27249"/>
              <a:ext cx="1173323"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980AB2-0875-092B-2A23-9E4B5E5AD9BC}"/>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4872447D-A0D9-350C-DBD5-F793B63DCE3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54BFDA8A-2CDE-E1F5-501E-A01C27D517C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57B4362-5738-8AD6-DE53-35857B3539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graphicFrame>
        <p:nvGraphicFramePr>
          <p:cNvPr id="3" name="Tableau 2">
            <a:extLst>
              <a:ext uri="{FF2B5EF4-FFF2-40B4-BE49-F238E27FC236}">
                <a16:creationId xmlns:a16="http://schemas.microsoft.com/office/drawing/2014/main" id="{374D97F4-1DBB-AADD-1FC3-EA56AFC4B5F5}"/>
              </a:ext>
            </a:extLst>
          </p:cNvPr>
          <p:cNvGraphicFramePr>
            <a:graphicFrameLocks noGrp="1"/>
          </p:cNvGraphicFramePr>
          <p:nvPr>
            <p:extLst>
              <p:ext uri="{D42A27DB-BD31-4B8C-83A1-F6EECF244321}">
                <p14:modId xmlns:p14="http://schemas.microsoft.com/office/powerpoint/2010/main" val="1886386088"/>
              </p:ext>
            </p:extLst>
          </p:nvPr>
        </p:nvGraphicFramePr>
        <p:xfrm>
          <a:off x="1107846" y="1207634"/>
          <a:ext cx="7886698" cy="2221365"/>
        </p:xfrm>
        <a:graphic>
          <a:graphicData uri="http://schemas.openxmlformats.org/drawingml/2006/table">
            <a:tbl>
              <a:tblPr firstRow="1" firstCol="1" bandRow="1">
                <a:tableStyleId>{5C22544A-7EE6-4342-B048-85BDC9FD1C3A}</a:tableStyleId>
              </a:tblPr>
              <a:tblGrid>
                <a:gridCol w="1059972">
                  <a:extLst>
                    <a:ext uri="{9D8B030D-6E8A-4147-A177-3AD203B41FA5}">
                      <a16:colId xmlns:a16="http://schemas.microsoft.com/office/drawing/2014/main" val="189097317"/>
                    </a:ext>
                  </a:extLst>
                </a:gridCol>
                <a:gridCol w="892774">
                  <a:extLst>
                    <a:ext uri="{9D8B030D-6E8A-4147-A177-3AD203B41FA5}">
                      <a16:colId xmlns:a16="http://schemas.microsoft.com/office/drawing/2014/main" val="2145947040"/>
                    </a:ext>
                  </a:extLst>
                </a:gridCol>
                <a:gridCol w="523677">
                  <a:extLst>
                    <a:ext uri="{9D8B030D-6E8A-4147-A177-3AD203B41FA5}">
                      <a16:colId xmlns:a16="http://schemas.microsoft.com/office/drawing/2014/main" val="2371432645"/>
                    </a:ext>
                  </a:extLst>
                </a:gridCol>
                <a:gridCol w="522100">
                  <a:extLst>
                    <a:ext uri="{9D8B030D-6E8A-4147-A177-3AD203B41FA5}">
                      <a16:colId xmlns:a16="http://schemas.microsoft.com/office/drawing/2014/main" val="1018825000"/>
                    </a:ext>
                  </a:extLst>
                </a:gridCol>
                <a:gridCol w="492130">
                  <a:extLst>
                    <a:ext uri="{9D8B030D-6E8A-4147-A177-3AD203B41FA5}">
                      <a16:colId xmlns:a16="http://schemas.microsoft.com/office/drawing/2014/main" val="1919403841"/>
                    </a:ext>
                  </a:extLst>
                </a:gridCol>
                <a:gridCol w="492130">
                  <a:extLst>
                    <a:ext uri="{9D8B030D-6E8A-4147-A177-3AD203B41FA5}">
                      <a16:colId xmlns:a16="http://schemas.microsoft.com/office/drawing/2014/main" val="3874015406"/>
                    </a:ext>
                  </a:extLst>
                </a:gridCol>
                <a:gridCol w="487398">
                  <a:extLst>
                    <a:ext uri="{9D8B030D-6E8A-4147-A177-3AD203B41FA5}">
                      <a16:colId xmlns:a16="http://schemas.microsoft.com/office/drawing/2014/main" val="1315706732"/>
                    </a:ext>
                  </a:extLst>
                </a:gridCol>
                <a:gridCol w="492130">
                  <a:extLst>
                    <a:ext uri="{9D8B030D-6E8A-4147-A177-3AD203B41FA5}">
                      <a16:colId xmlns:a16="http://schemas.microsoft.com/office/drawing/2014/main" val="3820039617"/>
                    </a:ext>
                  </a:extLst>
                </a:gridCol>
                <a:gridCol w="492130">
                  <a:extLst>
                    <a:ext uri="{9D8B030D-6E8A-4147-A177-3AD203B41FA5}">
                      <a16:colId xmlns:a16="http://schemas.microsoft.com/office/drawing/2014/main" val="2901657247"/>
                    </a:ext>
                  </a:extLst>
                </a:gridCol>
                <a:gridCol w="488975">
                  <a:extLst>
                    <a:ext uri="{9D8B030D-6E8A-4147-A177-3AD203B41FA5}">
                      <a16:colId xmlns:a16="http://schemas.microsoft.com/office/drawing/2014/main" val="3549154066"/>
                    </a:ext>
                  </a:extLst>
                </a:gridCol>
                <a:gridCol w="492130">
                  <a:extLst>
                    <a:ext uri="{9D8B030D-6E8A-4147-A177-3AD203B41FA5}">
                      <a16:colId xmlns:a16="http://schemas.microsoft.com/office/drawing/2014/main" val="451529053"/>
                    </a:ext>
                  </a:extLst>
                </a:gridCol>
                <a:gridCol w="492130">
                  <a:extLst>
                    <a:ext uri="{9D8B030D-6E8A-4147-A177-3AD203B41FA5}">
                      <a16:colId xmlns:a16="http://schemas.microsoft.com/office/drawing/2014/main" val="3888296336"/>
                    </a:ext>
                  </a:extLst>
                </a:gridCol>
                <a:gridCol w="488975">
                  <a:extLst>
                    <a:ext uri="{9D8B030D-6E8A-4147-A177-3AD203B41FA5}">
                      <a16:colId xmlns:a16="http://schemas.microsoft.com/office/drawing/2014/main" val="3752244"/>
                    </a:ext>
                  </a:extLst>
                </a:gridCol>
                <a:gridCol w="470047">
                  <a:extLst>
                    <a:ext uri="{9D8B030D-6E8A-4147-A177-3AD203B41FA5}">
                      <a16:colId xmlns:a16="http://schemas.microsoft.com/office/drawing/2014/main" val="399246603"/>
                    </a:ext>
                  </a:extLst>
                </a:gridCol>
              </a:tblGrid>
              <a:tr h="444273">
                <a:tc gridSpan="2">
                  <a:txBody>
                    <a:bodyPr/>
                    <a:lstStyle/>
                    <a:p>
                      <a:pPr algn="ctr"/>
                      <a:r>
                        <a:rPr lang="fr-FR" sz="1100">
                          <a:effectLst/>
                        </a:rPr>
                        <a:t>Composition atomique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a:txBody>
                    <a:bodyPr/>
                    <a:lstStyle/>
                    <a:p>
                      <a:pPr algn="ctr"/>
                      <a:r>
                        <a:rPr lang="fr-FR" sz="1100">
                          <a:effectLst/>
                        </a:rPr>
                        <a:t>O</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Ni</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Fe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Cr</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Nb</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Ti</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Mo</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Al</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Si</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C</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Mg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Ca</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61239624"/>
                  </a:ext>
                </a:extLst>
              </a:tr>
              <a:tr h="444273">
                <a:tc rowSpan="4">
                  <a:txBody>
                    <a:bodyPr/>
                    <a:lstStyle/>
                    <a:p>
                      <a:pPr algn="ctr"/>
                      <a:r>
                        <a:rPr lang="fr-FR" sz="1100" dirty="0">
                          <a:effectLst/>
                        </a:rPr>
                        <a:t>Direct Energy Deposition</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Référence</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44,8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17,3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18,4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3012530"/>
                  </a:ext>
                </a:extLst>
              </a:tr>
              <a:tr h="444273">
                <a:tc vMerge="1">
                  <a:txBody>
                    <a:bodyPr/>
                    <a:lstStyle/>
                    <a:p>
                      <a:endParaRPr lang="fr-FR"/>
                    </a:p>
                  </a:txBody>
                  <a:tcPr/>
                </a:tc>
                <a:tc>
                  <a:txBody>
                    <a:bodyPr/>
                    <a:lstStyle/>
                    <a:p>
                      <a:pPr algn="ctr"/>
                      <a:r>
                        <a:rPr lang="fr-FR" sz="1000" dirty="0">
                          <a:effectLst/>
                        </a:rPr>
                        <a:t>1400 K</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59,3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32,6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6750676"/>
                  </a:ext>
                </a:extLst>
              </a:tr>
              <a:tr h="444273">
                <a:tc vMerge="1">
                  <a:txBody>
                    <a:bodyPr/>
                    <a:lstStyle/>
                    <a:p>
                      <a:endParaRPr lang="fr-FR"/>
                    </a:p>
                  </a:txBody>
                  <a:tcPr/>
                </a:tc>
                <a:tc>
                  <a:txBody>
                    <a:bodyPr/>
                    <a:lstStyle/>
                    <a:p>
                      <a:pPr algn="ctr"/>
                      <a:r>
                        <a:rPr lang="fr-FR" sz="1000">
                          <a:effectLst/>
                        </a:rPr>
                        <a:t>1500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54,5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12,5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887385"/>
                  </a:ext>
                </a:extLst>
              </a:tr>
              <a:tr h="444273">
                <a:tc vMerge="1">
                  <a:txBody>
                    <a:bodyPr/>
                    <a:lstStyle/>
                    <a:p>
                      <a:endParaRPr lang="fr-FR"/>
                    </a:p>
                  </a:txBody>
                  <a:tcPr/>
                </a:tc>
                <a:tc>
                  <a:txBody>
                    <a:bodyPr/>
                    <a:lstStyle/>
                    <a:p>
                      <a:pPr algn="ctr"/>
                      <a:r>
                        <a:rPr lang="fr-FR" sz="1000">
                          <a:effectLst/>
                        </a:rPr>
                        <a:t>1620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59,7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20,8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5,1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32669319"/>
                  </a:ext>
                </a:extLst>
              </a:tr>
            </a:tbl>
          </a:graphicData>
        </a:graphic>
      </p:graphicFrame>
      <p:sp>
        <p:nvSpPr>
          <p:cNvPr id="6" name="ZoneTexte 5">
            <a:extLst>
              <a:ext uri="{FF2B5EF4-FFF2-40B4-BE49-F238E27FC236}">
                <a16:creationId xmlns:a16="http://schemas.microsoft.com/office/drawing/2014/main" id="{116C097F-E2D9-FF14-8EE6-6C9CD7624F72}"/>
              </a:ext>
            </a:extLst>
          </p:cNvPr>
          <p:cNvSpPr txBox="1"/>
          <p:nvPr/>
        </p:nvSpPr>
        <p:spPr>
          <a:xfrm>
            <a:off x="1227213" y="3811604"/>
            <a:ext cx="7542536" cy="1169551"/>
          </a:xfrm>
          <a:prstGeom prst="rect">
            <a:avLst/>
          </a:prstGeom>
          <a:noFill/>
        </p:spPr>
        <p:txBody>
          <a:bodyPr wrap="square" rtlCol="0">
            <a:spAutoFit/>
          </a:bodyPr>
          <a:lstStyle/>
          <a:p>
            <a:pPr marL="285750" indent="-285750">
              <a:buFont typeface="Wingdings" panose="05000000000000000000" pitchFamily="2" charset="2"/>
              <a:buChar char="à"/>
            </a:pPr>
            <a:r>
              <a:rPr lang="fr-FR" sz="1400" dirty="0">
                <a:sym typeface="Wingdings" panose="05000000000000000000" pitchFamily="2" charset="2"/>
              </a:rPr>
              <a:t>Surtout une présence importante de chrome qui diminue avec la T</a:t>
            </a:r>
          </a:p>
          <a:p>
            <a:pPr marL="285750" indent="-285750">
              <a:buFont typeface="Wingdings" panose="05000000000000000000" pitchFamily="2" charset="2"/>
              <a:buChar char="à"/>
            </a:pPr>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Oxygène reste constant  pas de volatilisation </a:t>
            </a:r>
          </a:p>
          <a:p>
            <a:pPr marL="285750" indent="-285750">
              <a:buFont typeface="Wingdings" panose="05000000000000000000" pitchFamily="2" charset="2"/>
              <a:buChar char="à"/>
            </a:pPr>
            <a:endParaRPr lang="fr-FR" sz="1400" dirty="0">
              <a:sym typeface="Wingdings" panose="05000000000000000000" pitchFamily="2" charset="2"/>
            </a:endParaRPr>
          </a:p>
          <a:p>
            <a:pPr marL="285750" indent="-285750">
              <a:buFont typeface="Wingdings" panose="05000000000000000000" pitchFamily="2" charset="2"/>
              <a:buChar char="à"/>
            </a:pPr>
            <a:r>
              <a:rPr lang="fr-FR" sz="1400" dirty="0">
                <a:sym typeface="Wingdings" panose="05000000000000000000" pitchFamily="2" charset="2"/>
              </a:rPr>
              <a:t>Formation d’oxyde mixte  quantité de Niobium qui augmente avec T</a:t>
            </a:r>
            <a:endParaRPr lang="fr-FR" sz="1400" dirty="0"/>
          </a:p>
        </p:txBody>
      </p:sp>
      <p:sp>
        <p:nvSpPr>
          <p:cNvPr id="7" name="ZoneTexte 6">
            <a:extLst>
              <a:ext uri="{FF2B5EF4-FFF2-40B4-BE49-F238E27FC236}">
                <a16:creationId xmlns:a16="http://schemas.microsoft.com/office/drawing/2014/main" id="{9C60DE25-D8A0-CC46-6B91-6BFBAD16C7EF}"/>
              </a:ext>
            </a:extLst>
          </p:cNvPr>
          <p:cNvSpPr txBox="1"/>
          <p:nvPr/>
        </p:nvSpPr>
        <p:spPr>
          <a:xfrm>
            <a:off x="8769749" y="6564228"/>
            <a:ext cx="480520" cy="369332"/>
          </a:xfrm>
          <a:prstGeom prst="rect">
            <a:avLst/>
          </a:prstGeom>
          <a:noFill/>
        </p:spPr>
        <p:txBody>
          <a:bodyPr wrap="square" rtlCol="0">
            <a:spAutoFit/>
          </a:bodyPr>
          <a:lstStyle/>
          <a:p>
            <a:r>
              <a:rPr lang="fr-FR" dirty="0"/>
              <a:t>19</a:t>
            </a:r>
          </a:p>
        </p:txBody>
      </p:sp>
    </p:spTree>
    <p:extLst>
      <p:ext uri="{BB962C8B-B14F-4D97-AF65-F5344CB8AC3E}">
        <p14:creationId xmlns:p14="http://schemas.microsoft.com/office/powerpoint/2010/main" val="184658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7947"/>
            <a:ext cx="4267575" cy="369332"/>
          </a:xfrm>
          <a:prstGeom prst="rect">
            <a:avLst/>
          </a:prstGeom>
          <a:noFill/>
        </p:spPr>
        <p:txBody>
          <a:bodyPr wrap="square" rtlCol="0">
            <a:spAutoFit/>
          </a:bodyPr>
          <a:lstStyle/>
          <a:p>
            <a:r>
              <a:rPr lang="fr-FR" b="1" u="sng" dirty="0"/>
              <a:t>Sommaire</a:t>
            </a:r>
            <a:endParaRPr lang="fr-FR" u="sng" dirty="0"/>
          </a:p>
        </p:txBody>
      </p:sp>
      <mc:AlternateContent xmlns:mc="http://schemas.openxmlformats.org/markup-compatibility/2006">
        <mc:Choice xmlns:a14="http://schemas.microsoft.com/office/drawing/2010/main" Requires="a14">
          <p:sp>
            <p:nvSpPr>
              <p:cNvPr id="3" name="ZoneTexte 2">
                <a:extLst>
                  <a:ext uri="{FF2B5EF4-FFF2-40B4-BE49-F238E27FC236}">
                    <a16:creationId xmlns:a16="http://schemas.microsoft.com/office/drawing/2014/main" id="{C9044BFF-A2F0-41E5-BFE1-FB39D9E258ED}"/>
                  </a:ext>
                </a:extLst>
              </p:cNvPr>
              <p:cNvSpPr txBox="1"/>
              <p:nvPr/>
            </p:nvSpPr>
            <p:spPr>
              <a:xfrm>
                <a:off x="1227214" y="751344"/>
                <a:ext cx="7556059" cy="4985980"/>
              </a:xfrm>
              <a:prstGeom prst="rect">
                <a:avLst/>
              </a:prstGeom>
              <a:noFill/>
            </p:spPr>
            <p:txBody>
              <a:bodyPr wrap="square" rtlCol="0">
                <a:spAutoFit/>
              </a:bodyPr>
              <a:lstStyle/>
              <a:p>
                <a:r>
                  <a:rPr lang="fr-FR" sz="1400" b="1" dirty="0"/>
                  <a:t>1) Introduction</a:t>
                </a:r>
              </a:p>
              <a:p>
                <a:pPr marL="342900" indent="-342900">
                  <a:buFont typeface="+mj-lt"/>
                  <a:buAutoNum type="arabicParenR"/>
                </a:pPr>
                <a:endParaRPr lang="fr-FR" sz="1400" b="1" dirty="0"/>
              </a:p>
              <a:p>
                <a:r>
                  <a:rPr lang="fr-FR" sz="1400" b="1" dirty="0"/>
                  <a:t>2) Présentation de l’entreprise</a:t>
                </a:r>
              </a:p>
              <a:p>
                <a:pPr marL="342900" indent="-342900">
                  <a:buFont typeface="+mj-lt"/>
                  <a:buAutoNum type="arabicParenR"/>
                </a:pPr>
                <a:endParaRPr lang="fr-FR" sz="1400" b="1" dirty="0"/>
              </a:p>
              <a:p>
                <a:r>
                  <a:rPr lang="fr-FR" sz="1400" b="1" dirty="0"/>
                  <a:t>3) Point bibliographique </a:t>
                </a:r>
              </a:p>
              <a:p>
                <a:pPr marL="342900" indent="-342900">
                  <a:buFont typeface="+mj-lt"/>
                  <a:buAutoNum type="arabicParenR"/>
                </a:pPr>
                <a:endParaRPr lang="fr-FR" sz="1600" b="1" dirty="0"/>
              </a:p>
              <a:p>
                <a:pPr marL="628650" lvl="1" indent="-171450">
                  <a:buFont typeface="Arial" panose="020B0604020202020204" pitchFamily="34" charset="0"/>
                  <a:buChar char="•"/>
                </a:pPr>
                <a:r>
                  <a:rPr lang="fr-FR" sz="1200" dirty="0"/>
                  <a:t>Matériaux étudiés</a:t>
                </a:r>
              </a:p>
              <a:p>
                <a:pPr marL="628650" lvl="1" indent="-171450">
                  <a:buFont typeface="Arial" panose="020B0604020202020204" pitchFamily="34" charset="0"/>
                  <a:buChar char="•"/>
                </a:pPr>
                <a:r>
                  <a:rPr lang="fr-FR" sz="1200" dirty="0"/>
                  <a:t>Méthodes d’élaborations associés</a:t>
                </a:r>
              </a:p>
              <a:p>
                <a:endParaRPr lang="fr-FR" sz="1600" b="1" dirty="0"/>
              </a:p>
              <a:p>
                <a:r>
                  <a:rPr lang="fr-FR" sz="1400" b="1" dirty="0"/>
                  <a:t>4) Partie expérimentale</a:t>
                </a:r>
              </a:p>
              <a:p>
                <a:endParaRPr lang="fr-FR" sz="1400" b="1" dirty="0"/>
              </a:p>
              <a:p>
                <a:pPr marL="628650" lvl="1" indent="-171450">
                  <a:buFont typeface="Arial" panose="020B0604020202020204" pitchFamily="34" charset="0"/>
                  <a:buChar char="•"/>
                </a:pPr>
                <a:r>
                  <a:rPr lang="fr-FR" sz="1200" dirty="0"/>
                  <a:t>Dispositif d’essais MESOX</a:t>
                </a:r>
              </a:p>
              <a:p>
                <a:pPr marL="628650" lvl="1" indent="-171450">
                  <a:buFont typeface="Arial" panose="020B0604020202020204" pitchFamily="34" charset="0"/>
                  <a:buChar char="•"/>
                </a:pPr>
                <a:r>
                  <a:rPr lang="fr-FR" sz="1200" dirty="0"/>
                  <a:t>Méthodes de caractérisations</a:t>
                </a:r>
              </a:p>
              <a:p>
                <a:endParaRPr lang="fr-FR" sz="1400" b="1" dirty="0"/>
              </a:p>
              <a:p>
                <a:r>
                  <a:rPr lang="fr-FR" sz="1400" b="1" dirty="0"/>
                  <a:t>5) Étude du comportement à l’oxydation haute température des deux matériaux</a:t>
                </a:r>
              </a:p>
              <a:p>
                <a:pPr marL="285750" indent="-285750">
                  <a:buFont typeface="Arial" panose="020B0604020202020204" pitchFamily="34" charset="0"/>
                  <a:buChar char="•"/>
                </a:pPr>
                <a:endParaRPr lang="fr-FR" sz="1600" b="1" dirty="0"/>
              </a:p>
              <a:p>
                <a:pPr marL="628650" lvl="1" indent="-171450">
                  <a:buFont typeface="Arial" panose="020B0604020202020204" pitchFamily="34" charset="0"/>
                  <a:buChar char="•"/>
                </a:pPr>
                <a:r>
                  <a:rPr lang="fr-FR" sz="1200" dirty="0" err="1"/>
                  <a:t>Zr</a:t>
                </a:r>
                <a14:m>
                  <m:oMath xmlns:m="http://schemas.openxmlformats.org/officeDocument/2006/math">
                    <m:sSub>
                      <m:sSubPr>
                        <m:ctrlPr>
                          <a:rPr lang="fr-FR" sz="1200" smtClean="0"/>
                        </m:ctrlPr>
                      </m:sSubPr>
                      <m:e>
                        <m:r>
                          <m:rPr>
                            <m:sty m:val="p"/>
                          </m:rPr>
                          <a:rPr lang="fr-FR" sz="1200" b="0" i="0" smtClean="0"/>
                          <m:t>B</m:t>
                        </m:r>
                      </m:e>
                      <m:sub>
                        <m:r>
                          <a:rPr lang="fr-FR" sz="1200" b="0" i="0" smtClean="0"/>
                          <m:t>2</m:t>
                        </m:r>
                      </m:sub>
                    </m:sSub>
                  </m:oMath>
                </a14:m>
                <a:r>
                  <a:rPr lang="fr-FR" sz="1200" dirty="0"/>
                  <a:t>-Mo</a:t>
                </a:r>
                <a14:m>
                  <m:oMath xmlns:m="http://schemas.openxmlformats.org/officeDocument/2006/math">
                    <m:sSub>
                      <m:sSubPr>
                        <m:ctrlPr>
                          <a:rPr lang="fr-FR" sz="1200" smtClean="0"/>
                        </m:ctrlPr>
                      </m:sSubPr>
                      <m:e>
                        <m:r>
                          <m:rPr>
                            <m:sty m:val="p"/>
                          </m:rPr>
                          <a:rPr lang="fr-FR" sz="1200" b="0" i="0" smtClean="0"/>
                          <m:t>Si</m:t>
                        </m:r>
                      </m:e>
                      <m:sub>
                        <m:r>
                          <a:rPr lang="fr-FR" sz="1200" b="0" i="0" smtClean="0"/>
                          <m:t>2</m:t>
                        </m:r>
                      </m:sub>
                    </m:sSub>
                  </m:oMath>
                </a14:m>
                <a:endParaRPr lang="fr-FR" sz="1200" dirty="0"/>
              </a:p>
              <a:p>
                <a:pPr marL="628650" lvl="1" indent="-171450">
                  <a:buFont typeface="Arial" panose="020B0604020202020204" pitchFamily="34" charset="0"/>
                  <a:buChar char="•"/>
                </a:pPr>
                <a:r>
                  <a:rPr lang="fr-FR" sz="1200" dirty="0"/>
                  <a:t>Inconel 718</a:t>
                </a:r>
              </a:p>
              <a:p>
                <a:pPr lvl="1"/>
                <a:endParaRPr lang="fr-FR" sz="1200" dirty="0"/>
              </a:p>
              <a:p>
                <a:r>
                  <a:rPr lang="fr-FR" sz="1400" b="1" dirty="0"/>
                  <a:t>6) Impact de la méthode d’élaboration sur le comportement à l’oxydation</a:t>
                </a:r>
              </a:p>
              <a:p>
                <a:endParaRPr lang="fr-FR" sz="1400" b="1" dirty="0"/>
              </a:p>
              <a:p>
                <a:r>
                  <a:rPr lang="fr-FR" sz="1400" b="1" dirty="0"/>
                  <a:t>7) Conclusions et Perspectives</a:t>
                </a:r>
              </a:p>
              <a:p>
                <a:endParaRPr lang="fr-FR" b="1" dirty="0"/>
              </a:p>
            </p:txBody>
          </p:sp>
        </mc:Choice>
        <mc:Fallback>
          <p:sp>
            <p:nvSpPr>
              <p:cNvPr id="3" name="ZoneTexte 2">
                <a:extLst>
                  <a:ext uri="{FF2B5EF4-FFF2-40B4-BE49-F238E27FC236}">
                    <a16:creationId xmlns:a16="http://schemas.microsoft.com/office/drawing/2014/main" id="{C9044BFF-A2F0-41E5-BFE1-FB39D9E258ED}"/>
                  </a:ext>
                </a:extLst>
              </p:cNvPr>
              <p:cNvSpPr txBox="1">
                <a:spLocks noRot="1" noChangeAspect="1" noMove="1" noResize="1" noEditPoints="1" noAdjustHandles="1" noChangeArrowheads="1" noChangeShapeType="1" noTextEdit="1"/>
              </p:cNvSpPr>
              <p:nvPr/>
            </p:nvSpPr>
            <p:spPr>
              <a:xfrm>
                <a:off x="1227214" y="751344"/>
                <a:ext cx="7556059" cy="4985980"/>
              </a:xfrm>
              <a:prstGeom prst="rect">
                <a:avLst/>
              </a:prstGeom>
              <a:blipFill>
                <a:blip r:embed="rId3"/>
                <a:stretch>
                  <a:fillRect l="-242" t="-122"/>
                </a:stretch>
              </a:blipFill>
            </p:spPr>
            <p:txBody>
              <a:bodyPr/>
              <a:lstStyle/>
              <a:p>
                <a:r>
                  <a:rPr lang="fr-FR">
                    <a:noFill/>
                  </a:rPr>
                  <a:t> </a:t>
                </a:r>
              </a:p>
            </p:txBody>
          </p:sp>
        </mc:Fallback>
      </mc:AlternateContent>
      <p:sp>
        <p:nvSpPr>
          <p:cNvPr id="4" name="ZoneTexte 3">
            <a:extLst>
              <a:ext uri="{FF2B5EF4-FFF2-40B4-BE49-F238E27FC236}">
                <a16:creationId xmlns:a16="http://schemas.microsoft.com/office/drawing/2014/main" id="{DA961501-E48A-AFA6-92BE-992D4EE6703E}"/>
              </a:ext>
            </a:extLst>
          </p:cNvPr>
          <p:cNvSpPr txBox="1"/>
          <p:nvPr/>
        </p:nvSpPr>
        <p:spPr>
          <a:xfrm>
            <a:off x="8923274" y="6564227"/>
            <a:ext cx="191106" cy="369332"/>
          </a:xfrm>
          <a:prstGeom prst="rect">
            <a:avLst/>
          </a:prstGeom>
          <a:noFill/>
        </p:spPr>
        <p:txBody>
          <a:bodyPr wrap="square" rtlCol="0">
            <a:spAutoFit/>
          </a:bodyPr>
          <a:lstStyle/>
          <a:p>
            <a:r>
              <a:rPr lang="fr-FR" dirty="0"/>
              <a:t>2</a:t>
            </a:r>
          </a:p>
        </p:txBody>
      </p:sp>
    </p:spTree>
    <p:extLst>
      <p:ext uri="{BB962C8B-B14F-4D97-AF65-F5344CB8AC3E}">
        <p14:creationId xmlns:p14="http://schemas.microsoft.com/office/powerpoint/2010/main" val="279129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7556059" cy="369332"/>
          </a:xfrm>
          <a:prstGeom prst="rect">
            <a:avLst/>
          </a:prstGeom>
          <a:noFill/>
        </p:spPr>
        <p:txBody>
          <a:bodyPr wrap="square" rtlCol="0">
            <a:spAutoFit/>
          </a:bodyPr>
          <a:lstStyle/>
          <a:p>
            <a:r>
              <a:rPr lang="fr-FR" b="1" u="sng" dirty="0"/>
              <a:t>Impact du procédé d’élaboration sur le comportement à l’oxydation HT</a:t>
            </a:r>
            <a:endParaRPr lang="fr-FR" u="sng" dirty="0"/>
          </a:p>
        </p:txBody>
      </p:sp>
      <mc:AlternateContent xmlns:mc="http://schemas.openxmlformats.org/markup-compatibility/2006">
        <mc:Choice xmlns:a14="http://schemas.microsoft.com/office/drawing/2010/main" Requires="a14">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2420761" cy="2708434"/>
              </a:xfrm>
              <a:prstGeom prst="rect">
                <a:avLst/>
              </a:prstGeom>
              <a:noFill/>
            </p:spPr>
            <p:txBody>
              <a:bodyPr wrap="square" rtlCol="0">
                <a:spAutoFit/>
              </a:bodyPr>
              <a:lstStyle/>
              <a:p>
                <a:pPr marL="285750" indent="-285750">
                  <a:buFontTx/>
                  <a:buChar char="-"/>
                </a:pPr>
                <a:r>
                  <a:rPr lang="fr-FR" sz="1600" u="sng" dirty="0"/>
                  <a:t>Céramique composite</a:t>
                </a:r>
              </a:p>
              <a:p>
                <a:pPr marL="285750" indent="-285750">
                  <a:buFontTx/>
                  <a:buChar char="-"/>
                </a:pPr>
                <a:endParaRPr lang="fr-FR" sz="1400" dirty="0"/>
              </a:p>
              <a:p>
                <a:r>
                  <a:rPr lang="fr-FR" sz="1400" dirty="0"/>
                  <a:t>-Différence de densité HP/RC</a:t>
                </a:r>
              </a:p>
              <a:p>
                <a:endParaRPr lang="fr-FR" sz="1400" dirty="0"/>
              </a:p>
              <a:p>
                <a:r>
                  <a:rPr lang="fr-FR" sz="1400" dirty="0">
                    <a:sym typeface="Wingdings" panose="05000000000000000000" pitchFamily="2" charset="2"/>
                  </a:rPr>
                  <a:t></a:t>
                </a:r>
                <a:r>
                  <a:rPr lang="fr-FR" sz="1400" dirty="0"/>
                  <a:t>Volatilisation d’espèces</a:t>
                </a:r>
              </a:p>
              <a:p>
                <a:r>
                  <a:rPr lang="fr-FR" sz="1400" dirty="0">
                    <a:sym typeface="Wingdings" panose="05000000000000000000" pitchFamily="2" charset="2"/>
                  </a:rPr>
                  <a:t>Oxydation sous la surface</a:t>
                </a:r>
                <a:endParaRPr lang="fr-FR" sz="1400" dirty="0"/>
              </a:p>
              <a:p>
                <a:endParaRPr lang="fr-FR" sz="1400" dirty="0"/>
              </a:p>
              <a:p>
                <a:r>
                  <a:rPr lang="fr-FR" sz="1400" dirty="0">
                    <a:sym typeface="Wingdings" panose="05000000000000000000" pitchFamily="2" charset="2"/>
                  </a:rPr>
                  <a:t></a:t>
                </a:r>
                <a:r>
                  <a:rPr lang="fr-FR" sz="1400" dirty="0"/>
                  <a:t>Silice vitreuse à 1830 K sur HP</a:t>
                </a:r>
              </a:p>
              <a:p>
                <a:endParaRPr lang="fr-FR" sz="1400" dirty="0"/>
              </a:p>
              <a:p>
                <a:r>
                  <a:rPr lang="fr-FR" sz="1400" dirty="0"/>
                  <a:t>-Présence de </a:t>
                </a:r>
                <a:r>
                  <a:rPr lang="fr-FR" sz="1400" dirty="0" err="1"/>
                  <a:t>Zr</a:t>
                </a:r>
                <a14:m>
                  <m:oMath xmlns:m="http://schemas.openxmlformats.org/officeDocument/2006/math">
                    <m:sSub>
                      <m:sSubPr>
                        <m:ctrlPr>
                          <a:rPr lang="fr-FR" sz="1400"/>
                        </m:ctrlPr>
                      </m:sSubPr>
                      <m:e>
                        <m:r>
                          <m:rPr>
                            <m:sty m:val="p"/>
                          </m:rPr>
                          <a:rPr lang="fr-FR" sz="1400"/>
                          <m:t>O</m:t>
                        </m:r>
                      </m:e>
                      <m:sub>
                        <m:r>
                          <a:rPr lang="fr-FR" sz="1400"/>
                          <m:t>2</m:t>
                        </m:r>
                      </m:sub>
                    </m:sSub>
                  </m:oMath>
                </a14:m>
                <a:r>
                  <a:rPr lang="fr-FR" sz="1400" dirty="0"/>
                  <a:t> et </a:t>
                </a:r>
                <a:r>
                  <a:rPr lang="fr-FR" sz="1400" dirty="0" err="1"/>
                  <a:t>MoB</a:t>
                </a:r>
                <a:r>
                  <a:rPr lang="fr-FR" sz="1400" dirty="0"/>
                  <a:t> à 2200 K</a:t>
                </a:r>
              </a:p>
            </p:txBody>
          </p:sp>
        </mc:Choice>
        <mc:Fallback>
          <p:sp>
            <p:nvSpPr>
              <p:cNvPr id="3" name="ZoneTexte 2">
                <a:extLst>
                  <a:ext uri="{FF2B5EF4-FFF2-40B4-BE49-F238E27FC236}">
                    <a16:creationId xmlns:a16="http://schemas.microsoft.com/office/drawing/2014/main" id="{00656EF1-F908-4873-9E3D-7CE79E027E32}"/>
                  </a:ext>
                </a:extLst>
              </p:cNvPr>
              <p:cNvSpPr txBox="1">
                <a:spLocks noRot="1" noChangeAspect="1" noMove="1" noResize="1" noEditPoints="1" noAdjustHandles="1" noChangeArrowheads="1" noChangeShapeType="1" noTextEdit="1"/>
              </p:cNvSpPr>
              <p:nvPr/>
            </p:nvSpPr>
            <p:spPr>
              <a:xfrm>
                <a:off x="1227214" y="687897"/>
                <a:ext cx="2420761" cy="2708434"/>
              </a:xfrm>
              <a:prstGeom prst="rect">
                <a:avLst/>
              </a:prstGeom>
              <a:blipFill>
                <a:blip r:embed="rId3"/>
                <a:stretch>
                  <a:fillRect l="-1259" t="-676" b="-1351"/>
                </a:stretch>
              </a:blipFill>
            </p:spPr>
            <p:txBody>
              <a:bodyPr/>
              <a:lstStyle/>
              <a:p>
                <a:r>
                  <a:rPr lang="fr-FR">
                    <a:noFill/>
                  </a:rPr>
                  <a:t> </a:t>
                </a:r>
              </a:p>
            </p:txBody>
          </p:sp>
        </mc:Fallback>
      </mc:AlternateContent>
      <p:grpSp>
        <p:nvGrpSpPr>
          <p:cNvPr id="23" name="Groupe 22">
            <a:extLst>
              <a:ext uri="{FF2B5EF4-FFF2-40B4-BE49-F238E27FC236}">
                <a16:creationId xmlns:a16="http://schemas.microsoft.com/office/drawing/2014/main" id="{D203D77E-C08A-6013-94BE-D84E6A9F16B3}"/>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ED1DA178-3261-E69B-5EB3-0AD42C5FE993}"/>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31F373C5-04B0-9CE3-EA1B-DF5F5F0F55E2}"/>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E78F3D5B-AF07-4922-88CE-27F0BB9C5764}"/>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7CD0D6AD-0B91-7150-127E-A623E8C152C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986FF2BE-B4FB-D84B-A78B-869A6FA2708C}"/>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9AA74790-3409-FED1-834E-8A8B300C1DD0}"/>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B2282B0C-ACD4-C461-2A2E-11170DD62809}"/>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382BA130-B30C-D137-D5FC-54F59F2ECE0D}"/>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6736CC5E-8749-1260-9C6E-FE7C8E798E70}"/>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F53F567A-40AD-B5EE-1A6A-B0E688C3ADEF}"/>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C69259BB-7435-4E65-FD6D-00DBF786D7F9}"/>
                    </a:ext>
                  </a:extLst>
                </p:cNvPr>
                <p:cNvSpPr/>
                <p:nvPr/>
              </p:nvSpPr>
              <p:spPr>
                <a:xfrm>
                  <a:off x="2010845" y="-8547"/>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9217C8FC-871D-4C58-2227-33979E21D235}"/>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1CDE3BA7-C012-8F06-0C77-8DEBBB235411}"/>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F08352C2-D9BE-7869-EAD1-52BD2B7FE780}"/>
                </a:ext>
              </a:extLst>
            </p:cNvPr>
            <p:cNvSpPr txBox="1"/>
            <p:nvPr/>
          </p:nvSpPr>
          <p:spPr>
            <a:xfrm>
              <a:off x="5645542" y="-27249"/>
              <a:ext cx="1173322"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C6FDC747-662B-9131-1F53-BDF46D5643D4}"/>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F7A3B422-EDF1-B2E1-5E58-A6160BA05CA0}"/>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F10E1EE5-09F6-C322-41F6-C3A521033B39}"/>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32983B27-4719-60D0-3B32-EC326E1C15C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graphicFrame>
        <p:nvGraphicFramePr>
          <p:cNvPr id="8" name="Tableau 7">
            <a:extLst>
              <a:ext uri="{FF2B5EF4-FFF2-40B4-BE49-F238E27FC236}">
                <a16:creationId xmlns:a16="http://schemas.microsoft.com/office/drawing/2014/main" id="{F6881F83-3F81-8AA4-973E-E565FA016425}"/>
              </a:ext>
            </a:extLst>
          </p:cNvPr>
          <p:cNvGraphicFramePr>
            <a:graphicFrameLocks noGrp="1"/>
          </p:cNvGraphicFramePr>
          <p:nvPr>
            <p:extLst>
              <p:ext uri="{D42A27DB-BD31-4B8C-83A1-F6EECF244321}">
                <p14:modId xmlns:p14="http://schemas.microsoft.com/office/powerpoint/2010/main" val="1487862115"/>
              </p:ext>
            </p:extLst>
          </p:nvPr>
        </p:nvGraphicFramePr>
        <p:xfrm>
          <a:off x="1196362" y="3810572"/>
          <a:ext cx="4682699" cy="1761210"/>
        </p:xfrm>
        <a:graphic>
          <a:graphicData uri="http://schemas.openxmlformats.org/drawingml/2006/table">
            <a:tbl>
              <a:tblPr firstRow="1" firstCol="1" bandRow="1">
                <a:tableStyleId>{5C22544A-7EE6-4342-B048-85BDC9FD1C3A}</a:tableStyleId>
              </a:tblPr>
              <a:tblGrid>
                <a:gridCol w="1352356">
                  <a:extLst>
                    <a:ext uri="{9D8B030D-6E8A-4147-A177-3AD203B41FA5}">
                      <a16:colId xmlns:a16="http://schemas.microsoft.com/office/drawing/2014/main" val="775112514"/>
                    </a:ext>
                  </a:extLst>
                </a:gridCol>
                <a:gridCol w="1076817">
                  <a:extLst>
                    <a:ext uri="{9D8B030D-6E8A-4147-A177-3AD203B41FA5}">
                      <a16:colId xmlns:a16="http://schemas.microsoft.com/office/drawing/2014/main" val="2842590584"/>
                    </a:ext>
                  </a:extLst>
                </a:gridCol>
                <a:gridCol w="1213995">
                  <a:extLst>
                    <a:ext uri="{9D8B030D-6E8A-4147-A177-3AD203B41FA5}">
                      <a16:colId xmlns:a16="http://schemas.microsoft.com/office/drawing/2014/main" val="954497169"/>
                    </a:ext>
                  </a:extLst>
                </a:gridCol>
                <a:gridCol w="1039531">
                  <a:extLst>
                    <a:ext uri="{9D8B030D-6E8A-4147-A177-3AD203B41FA5}">
                      <a16:colId xmlns:a16="http://schemas.microsoft.com/office/drawing/2014/main" val="329360075"/>
                    </a:ext>
                  </a:extLst>
                </a:gridCol>
              </a:tblGrid>
              <a:tr h="307117">
                <a:tc>
                  <a:txBody>
                    <a:bodyPr/>
                    <a:lstStyle/>
                    <a:p>
                      <a:pPr algn="ctr"/>
                      <a:r>
                        <a:rPr lang="fr-FR" sz="1100" dirty="0">
                          <a:effectLst/>
                        </a:rPr>
                        <a:t>Référence</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Température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Δm/S (mg/cm²)</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Temps d’oxydation (s)</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3751262"/>
                  </a:ext>
                </a:extLst>
              </a:tr>
              <a:tr h="241630">
                <a:tc rowSpan="3">
                  <a:txBody>
                    <a:bodyPr/>
                    <a:lstStyle/>
                    <a:p>
                      <a:pPr algn="l"/>
                      <a:r>
                        <a:rPr lang="fr-FR" sz="1100" dirty="0">
                          <a:effectLst/>
                        </a:rPr>
                        <a:t>Cette étude</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1400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0,904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6968239"/>
                  </a:ext>
                </a:extLst>
              </a:tr>
              <a:tr h="241630">
                <a:tc vMerge="1">
                  <a:txBody>
                    <a:bodyPr/>
                    <a:lstStyle/>
                    <a:p>
                      <a:endParaRPr lang="fr-FR"/>
                    </a:p>
                  </a:txBody>
                  <a:tcPr/>
                </a:tc>
                <a:tc>
                  <a:txBody>
                    <a:bodyPr/>
                    <a:lstStyle/>
                    <a:p>
                      <a:pPr algn="ctr"/>
                      <a:r>
                        <a:rPr lang="fr-FR" sz="1000">
                          <a:effectLst/>
                        </a:rPr>
                        <a:t>1500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1,336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2801658"/>
                  </a:ext>
                </a:extLst>
              </a:tr>
              <a:tr h="241630">
                <a:tc vMerge="1">
                  <a:txBody>
                    <a:bodyPr/>
                    <a:lstStyle/>
                    <a:p>
                      <a:endParaRPr lang="fr-FR"/>
                    </a:p>
                  </a:txBody>
                  <a:tcPr/>
                </a:tc>
                <a:tc>
                  <a:txBody>
                    <a:bodyPr/>
                    <a:lstStyle/>
                    <a:p>
                      <a:pPr algn="ctr"/>
                      <a:r>
                        <a:rPr lang="fr-FR" sz="1000" dirty="0">
                          <a:effectLst/>
                        </a:rPr>
                        <a:t>1620</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1,786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300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1002830"/>
                  </a:ext>
                </a:extLst>
              </a:tr>
              <a:tr h="642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b="1" kern="1200" dirty="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kern="1200" dirty="0">
                          <a:solidFill>
                            <a:schemeClr val="lt1"/>
                          </a:solidFill>
                          <a:effectLst/>
                          <a:latin typeface="+mn-lt"/>
                          <a:ea typeface="+mn-ea"/>
                          <a:cs typeface="+mn-cs"/>
                        </a:rPr>
                        <a:t>M. </a:t>
                      </a:r>
                      <a:r>
                        <a:rPr lang="en-CA" sz="1100" b="1" kern="1200" dirty="0" err="1">
                          <a:solidFill>
                            <a:schemeClr val="lt1"/>
                          </a:solidFill>
                          <a:effectLst/>
                          <a:latin typeface="+mn-lt"/>
                          <a:ea typeface="+mn-ea"/>
                          <a:cs typeface="+mn-cs"/>
                        </a:rPr>
                        <a:t>Balat-Pichelin</a:t>
                      </a:r>
                      <a:endParaRPr lang="fr-FR" sz="1100" b="1" kern="1200" dirty="0">
                        <a:solidFill>
                          <a:schemeClr val="lt1"/>
                        </a:solidFill>
                        <a:effectLst/>
                        <a:latin typeface="+mn-lt"/>
                        <a:ea typeface="+mn-ea"/>
                        <a:cs typeface="+mn-cs"/>
                      </a:endParaRPr>
                    </a:p>
                    <a:p>
                      <a:endParaRPr lang="fr-FR" dirty="0"/>
                    </a:p>
                  </a:txBody>
                  <a:tcPr anchor="ctr"/>
                </a:tc>
                <a:tc>
                  <a:txBody>
                    <a:bodyPr/>
                    <a:lstStyle/>
                    <a:p>
                      <a:pPr algn="ctr"/>
                      <a:r>
                        <a:rPr lang="en-CA" sz="1000" dirty="0">
                          <a:effectLst/>
                        </a:rPr>
                        <a:t>1600</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CA" sz="1000" dirty="0">
                          <a:effectLst/>
                        </a:rPr>
                        <a:t>1,1</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CA" sz="1000" dirty="0">
                          <a:effectLst/>
                        </a:rPr>
                        <a:t>300</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929909"/>
                  </a:ext>
                </a:extLst>
              </a:tr>
            </a:tbl>
          </a:graphicData>
        </a:graphic>
      </p:graphicFrame>
      <p:sp>
        <p:nvSpPr>
          <p:cNvPr id="9" name="ZoneTexte 8">
            <a:extLst>
              <a:ext uri="{FF2B5EF4-FFF2-40B4-BE49-F238E27FC236}">
                <a16:creationId xmlns:a16="http://schemas.microsoft.com/office/drawing/2014/main" id="{0E2C131C-2215-AD09-49BB-C374EA9CC8B8}"/>
              </a:ext>
            </a:extLst>
          </p:cNvPr>
          <p:cNvSpPr txBox="1"/>
          <p:nvPr/>
        </p:nvSpPr>
        <p:spPr>
          <a:xfrm>
            <a:off x="1196362" y="3472018"/>
            <a:ext cx="7556059" cy="338554"/>
          </a:xfrm>
          <a:prstGeom prst="rect">
            <a:avLst/>
          </a:prstGeom>
          <a:noFill/>
        </p:spPr>
        <p:txBody>
          <a:bodyPr wrap="square" rtlCol="0">
            <a:spAutoFit/>
          </a:bodyPr>
          <a:lstStyle/>
          <a:p>
            <a:pPr marL="285750" indent="-285750">
              <a:buFontTx/>
              <a:buChar char="-"/>
            </a:pPr>
            <a:r>
              <a:rPr lang="fr-FR" sz="1600" u="sng" dirty="0"/>
              <a:t>Inconel 718</a:t>
            </a:r>
          </a:p>
        </p:txBody>
      </p:sp>
      <p:sp>
        <p:nvSpPr>
          <p:cNvPr id="10" name="ZoneTexte 9">
            <a:extLst>
              <a:ext uri="{FF2B5EF4-FFF2-40B4-BE49-F238E27FC236}">
                <a16:creationId xmlns:a16="http://schemas.microsoft.com/office/drawing/2014/main" id="{99FAF4C3-DB48-0E10-FED1-E457E9FBDBCB}"/>
              </a:ext>
            </a:extLst>
          </p:cNvPr>
          <p:cNvSpPr txBox="1"/>
          <p:nvPr/>
        </p:nvSpPr>
        <p:spPr>
          <a:xfrm>
            <a:off x="8769749" y="6564228"/>
            <a:ext cx="480520" cy="369332"/>
          </a:xfrm>
          <a:prstGeom prst="rect">
            <a:avLst/>
          </a:prstGeom>
          <a:noFill/>
        </p:spPr>
        <p:txBody>
          <a:bodyPr wrap="square" rtlCol="0">
            <a:spAutoFit/>
          </a:bodyPr>
          <a:lstStyle/>
          <a:p>
            <a:r>
              <a:rPr lang="fr-FR" dirty="0"/>
              <a:t>20</a:t>
            </a:r>
          </a:p>
        </p:txBody>
      </p:sp>
      <p:sp>
        <p:nvSpPr>
          <p:cNvPr id="11" name="Rectangle 10">
            <a:extLst>
              <a:ext uri="{FF2B5EF4-FFF2-40B4-BE49-F238E27FC236}">
                <a16:creationId xmlns:a16="http://schemas.microsoft.com/office/drawing/2014/main" id="{9EF9C651-A9A8-4A4C-5A02-63F15B78BF38}"/>
              </a:ext>
            </a:extLst>
          </p:cNvPr>
          <p:cNvSpPr/>
          <p:nvPr/>
        </p:nvSpPr>
        <p:spPr>
          <a:xfrm>
            <a:off x="2776888" y="4660126"/>
            <a:ext cx="1742173" cy="718730"/>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C53A5B7-D6A7-6709-0ED7-791030CB90C5}"/>
              </a:ext>
            </a:extLst>
          </p:cNvPr>
          <p:cNvPicPr>
            <a:picLocks noChangeAspect="1"/>
          </p:cNvPicPr>
          <p:nvPr/>
        </p:nvPicPr>
        <p:blipFill>
          <a:blip r:embed="rId4"/>
          <a:stretch>
            <a:fillRect/>
          </a:stretch>
        </p:blipFill>
        <p:spPr>
          <a:xfrm>
            <a:off x="3568564" y="1026345"/>
            <a:ext cx="5516624" cy="2074395"/>
          </a:xfrm>
          <a:prstGeom prst="rect">
            <a:avLst/>
          </a:prstGeom>
        </p:spPr>
      </p:pic>
      <p:pic>
        <p:nvPicPr>
          <p:cNvPr id="15" name="Image 14">
            <a:extLst>
              <a:ext uri="{FF2B5EF4-FFF2-40B4-BE49-F238E27FC236}">
                <a16:creationId xmlns:a16="http://schemas.microsoft.com/office/drawing/2014/main" id="{418C2238-3BBF-AEDB-20DF-9BDF50A30800}"/>
              </a:ext>
            </a:extLst>
          </p:cNvPr>
          <p:cNvPicPr>
            <a:picLocks noChangeAspect="1"/>
          </p:cNvPicPr>
          <p:nvPr/>
        </p:nvPicPr>
        <p:blipFill rotWithShape="1">
          <a:blip r:embed="rId5"/>
          <a:srcRect l="1" r="2443"/>
          <a:stretch/>
        </p:blipFill>
        <p:spPr>
          <a:xfrm>
            <a:off x="5938661" y="3810572"/>
            <a:ext cx="2873359" cy="2303179"/>
          </a:xfrm>
          <a:prstGeom prst="rect">
            <a:avLst/>
          </a:prstGeom>
        </p:spPr>
      </p:pic>
      <p:sp>
        <p:nvSpPr>
          <p:cNvPr id="16" name="ZoneTexte 15">
            <a:extLst>
              <a:ext uri="{FF2B5EF4-FFF2-40B4-BE49-F238E27FC236}">
                <a16:creationId xmlns:a16="http://schemas.microsoft.com/office/drawing/2014/main" id="{E869F0CD-C93C-1919-5A74-FC2F4EBF6FB5}"/>
              </a:ext>
            </a:extLst>
          </p:cNvPr>
          <p:cNvSpPr txBox="1"/>
          <p:nvPr/>
        </p:nvSpPr>
        <p:spPr>
          <a:xfrm>
            <a:off x="4741437" y="3117216"/>
            <a:ext cx="335581" cy="246221"/>
          </a:xfrm>
          <a:prstGeom prst="rect">
            <a:avLst/>
          </a:prstGeom>
          <a:noFill/>
          <a:ln>
            <a:solidFill>
              <a:schemeClr val="tx1"/>
            </a:solidFill>
          </a:ln>
        </p:spPr>
        <p:txBody>
          <a:bodyPr wrap="square" rtlCol="0">
            <a:spAutoFit/>
          </a:bodyPr>
          <a:lstStyle/>
          <a:p>
            <a:r>
              <a:rPr lang="fr-FR" sz="1000" dirty="0"/>
              <a:t>HP</a:t>
            </a:r>
          </a:p>
        </p:txBody>
      </p:sp>
      <p:sp>
        <p:nvSpPr>
          <p:cNvPr id="17" name="ZoneTexte 16">
            <a:extLst>
              <a:ext uri="{FF2B5EF4-FFF2-40B4-BE49-F238E27FC236}">
                <a16:creationId xmlns:a16="http://schemas.microsoft.com/office/drawing/2014/main" id="{B2B981E3-6819-BF09-1087-0F94BFC322C7}"/>
              </a:ext>
            </a:extLst>
          </p:cNvPr>
          <p:cNvSpPr txBox="1"/>
          <p:nvPr/>
        </p:nvSpPr>
        <p:spPr>
          <a:xfrm>
            <a:off x="7535377" y="3117215"/>
            <a:ext cx="335581" cy="246221"/>
          </a:xfrm>
          <a:prstGeom prst="rect">
            <a:avLst/>
          </a:prstGeom>
          <a:noFill/>
          <a:ln>
            <a:solidFill>
              <a:schemeClr val="tx1"/>
            </a:solidFill>
          </a:ln>
        </p:spPr>
        <p:txBody>
          <a:bodyPr wrap="square" rtlCol="0">
            <a:spAutoFit/>
          </a:bodyPr>
          <a:lstStyle/>
          <a:p>
            <a:r>
              <a:rPr lang="fr-FR" sz="1000" dirty="0"/>
              <a:t>RC</a:t>
            </a:r>
          </a:p>
        </p:txBody>
      </p:sp>
      <p:sp>
        <p:nvSpPr>
          <p:cNvPr id="18" name="ZoneTexte 17">
            <a:extLst>
              <a:ext uri="{FF2B5EF4-FFF2-40B4-BE49-F238E27FC236}">
                <a16:creationId xmlns:a16="http://schemas.microsoft.com/office/drawing/2014/main" id="{DCC610BA-7D2A-B81E-FB41-5E71A15C4EE7}"/>
              </a:ext>
            </a:extLst>
          </p:cNvPr>
          <p:cNvSpPr txBox="1"/>
          <p:nvPr/>
        </p:nvSpPr>
        <p:spPr>
          <a:xfrm>
            <a:off x="1227214" y="5570045"/>
            <a:ext cx="3777923" cy="523220"/>
          </a:xfrm>
          <a:prstGeom prst="rect">
            <a:avLst/>
          </a:prstGeom>
          <a:noFill/>
        </p:spPr>
        <p:txBody>
          <a:bodyPr wrap="square" rtlCol="0">
            <a:spAutoFit/>
          </a:bodyPr>
          <a:lstStyle/>
          <a:p>
            <a:pPr marL="285750" indent="-285750">
              <a:buFontTx/>
              <a:buChar char="-"/>
            </a:pPr>
            <a:r>
              <a:rPr lang="fr-FR" sz="1400" dirty="0"/>
              <a:t>Surtout de la </a:t>
            </a:r>
            <a:r>
              <a:rPr lang="fr-FR" sz="1400" dirty="0" err="1"/>
              <a:t>chromine</a:t>
            </a:r>
            <a:r>
              <a:rPr lang="fr-FR" sz="1400" dirty="0"/>
              <a:t> et des oxydes mixtes</a:t>
            </a:r>
          </a:p>
          <a:p>
            <a:pPr marL="285750" indent="-285750">
              <a:buFontTx/>
              <a:buChar char="-"/>
            </a:pPr>
            <a:r>
              <a:rPr lang="fr-FR" sz="1400" dirty="0"/>
              <a:t>Gain de masse intéressant</a:t>
            </a:r>
          </a:p>
        </p:txBody>
      </p:sp>
    </p:spTree>
    <p:extLst>
      <p:ext uri="{BB962C8B-B14F-4D97-AF65-F5344CB8AC3E}">
        <p14:creationId xmlns:p14="http://schemas.microsoft.com/office/powerpoint/2010/main" val="52291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1" end="1"/>
                                            </p:txEl>
                                          </p:spTgt>
                                        </p:tgtEl>
                                        <p:attrNameLst>
                                          <p:attrName>style.visibility</p:attrName>
                                        </p:attrNameLst>
                                      </p:cBhvr>
                                      <p:to>
                                        <p:strVal val="visible"/>
                                      </p:to>
                                    </p:set>
                                    <p:animEffect transition="in" filter="fade">
                                      <p:cBhvr>
                                        <p:cTn id="5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267575" cy="369332"/>
          </a:xfrm>
          <a:prstGeom prst="rect">
            <a:avLst/>
          </a:prstGeom>
          <a:noFill/>
        </p:spPr>
        <p:txBody>
          <a:bodyPr wrap="square" rtlCol="0">
            <a:spAutoFit/>
          </a:bodyPr>
          <a:lstStyle/>
          <a:p>
            <a:r>
              <a:rPr lang="fr-FR" b="1" u="sng" dirty="0"/>
              <a:t>Conclusion</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4154984"/>
          </a:xfrm>
          <a:prstGeom prst="rect">
            <a:avLst/>
          </a:prstGeom>
          <a:noFill/>
        </p:spPr>
        <p:txBody>
          <a:bodyPr wrap="square" rtlCol="0">
            <a:spAutoFit/>
          </a:bodyPr>
          <a:lstStyle/>
          <a:p>
            <a:r>
              <a:rPr lang="fr-FR" sz="1400" dirty="0">
                <a:sym typeface="Wingdings" panose="05000000000000000000" pitchFamily="2" charset="2"/>
              </a:rPr>
              <a:t> 1</a:t>
            </a:r>
            <a:r>
              <a:rPr lang="fr-FR" sz="1400" baseline="30000" dirty="0">
                <a:sym typeface="Wingdings" panose="05000000000000000000" pitchFamily="2" charset="2"/>
              </a:rPr>
              <a:t>ère</a:t>
            </a:r>
            <a:r>
              <a:rPr lang="fr-FR" sz="1400" dirty="0">
                <a:sym typeface="Wingdings" panose="05000000000000000000" pitchFamily="2" charset="2"/>
              </a:rPr>
              <a:t> expérience au sein du CNRS</a:t>
            </a:r>
          </a:p>
          <a:p>
            <a:endParaRPr lang="fr-FR" sz="1400" dirty="0">
              <a:sym typeface="Wingdings" panose="05000000000000000000" pitchFamily="2" charset="2"/>
            </a:endParaRPr>
          </a:p>
          <a:p>
            <a:r>
              <a:rPr lang="fr-FR" sz="1400" dirty="0">
                <a:sym typeface="Wingdings" panose="05000000000000000000" pitchFamily="2" charset="2"/>
              </a:rPr>
              <a:t> Insertion au sein d’une équipe</a:t>
            </a:r>
          </a:p>
          <a:p>
            <a:endParaRPr lang="fr-FR" sz="1400" dirty="0">
              <a:sym typeface="Wingdings" panose="05000000000000000000" pitchFamily="2" charset="2"/>
            </a:endParaRPr>
          </a:p>
          <a:p>
            <a:r>
              <a:rPr lang="fr-FR" sz="1400" dirty="0">
                <a:sym typeface="Wingdings" panose="05000000000000000000" pitchFamily="2" charset="2"/>
              </a:rPr>
              <a:t> </a:t>
            </a:r>
            <a:r>
              <a:rPr lang="fr-FR" sz="1400" dirty="0">
                <a:solidFill>
                  <a:srgbClr val="222222"/>
                </a:solidFill>
              </a:rPr>
              <a:t>Travail sur un dispositif expérimentale d’essai unique en France</a:t>
            </a:r>
          </a:p>
          <a:p>
            <a:endParaRPr lang="fr-FR" sz="1400" dirty="0">
              <a:sym typeface="Wingdings" panose="05000000000000000000" pitchFamily="2" charset="2"/>
            </a:endParaRPr>
          </a:p>
          <a:p>
            <a:r>
              <a:rPr lang="fr-FR" sz="1400" dirty="0">
                <a:sym typeface="Wingdings" panose="05000000000000000000" pitchFamily="2" charset="2"/>
              </a:rPr>
              <a:t> Adaptabilité et pluridisciplinarité</a:t>
            </a:r>
          </a:p>
          <a:p>
            <a:endParaRPr lang="fr-FR" sz="1400" dirty="0"/>
          </a:p>
          <a:p>
            <a:r>
              <a:rPr lang="fr-FR" sz="1400" dirty="0">
                <a:sym typeface="Wingdings" panose="05000000000000000000" pitchFamily="2" charset="2"/>
              </a:rPr>
              <a:t> Influence du procédé sur les céramiques</a:t>
            </a:r>
            <a:endParaRPr lang="fr-FR" sz="1600" dirty="0"/>
          </a:p>
          <a:p>
            <a:endParaRPr lang="fr-FR" sz="1600" dirty="0"/>
          </a:p>
          <a:p>
            <a:endParaRPr lang="fr-FR" sz="1600" dirty="0"/>
          </a:p>
          <a:p>
            <a:r>
              <a:rPr lang="fr-FR" b="1" u="sng" dirty="0"/>
              <a:t>Perspectives</a:t>
            </a:r>
          </a:p>
          <a:p>
            <a:pPr marL="285750" indent="-285750">
              <a:buFontTx/>
              <a:buChar char="-"/>
            </a:pPr>
            <a:endParaRPr lang="fr-FR" sz="1600" dirty="0"/>
          </a:p>
          <a:p>
            <a:endParaRPr lang="fr-FR" sz="1400" dirty="0"/>
          </a:p>
          <a:p>
            <a:r>
              <a:rPr lang="fr-FR" sz="1400" dirty="0">
                <a:sym typeface="Wingdings" panose="05000000000000000000" pitchFamily="2" charset="2"/>
              </a:rPr>
              <a:t> D’autres caractérisations à réaliser</a:t>
            </a:r>
          </a:p>
          <a:p>
            <a:endParaRPr lang="fr-FR" sz="1400" dirty="0"/>
          </a:p>
          <a:p>
            <a:r>
              <a:rPr lang="fr-FR" sz="1400" dirty="0">
                <a:sym typeface="Wingdings" panose="05000000000000000000" pitchFamily="2" charset="2"/>
              </a:rPr>
              <a:t> </a:t>
            </a:r>
            <a:r>
              <a:rPr lang="fr-FR" sz="1400" dirty="0"/>
              <a:t>Refroidissement actif</a:t>
            </a:r>
          </a:p>
          <a:p>
            <a:endParaRPr lang="fr-FR" sz="1600" dirty="0"/>
          </a:p>
        </p:txBody>
      </p:sp>
      <p:grpSp>
        <p:nvGrpSpPr>
          <p:cNvPr id="23" name="Groupe 22">
            <a:extLst>
              <a:ext uri="{FF2B5EF4-FFF2-40B4-BE49-F238E27FC236}">
                <a16:creationId xmlns:a16="http://schemas.microsoft.com/office/drawing/2014/main" id="{E99AC4ED-978A-18D0-EC81-7AE6F0A3B9D0}"/>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3F46ACD4-86DE-2095-4C44-95F574FFD48C}"/>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8786B63D-59D4-0C65-2E18-042A773FB5A7}"/>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CF4E565D-1033-B295-3723-EE14CD79B182}"/>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932370A7-4717-EF16-234F-72F4BFD1858B}"/>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B8AB126B-A2B8-F68C-B170-FEDB42490210}"/>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38D632DC-8114-9CF9-9646-EB92591B645C}"/>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81DE5B5D-CAF2-42AB-51FB-599C32510AFA}"/>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91CF58A9-7C63-D372-3048-84E40FF909A3}"/>
                  </a:ext>
                </a:extLst>
              </p:cNvPr>
              <p:cNvSpPr/>
              <p:nvPr/>
            </p:nvSpPr>
            <p:spPr>
              <a:xfrm>
                <a:off x="6922407" y="-8549"/>
                <a:ext cx="1097821"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5290E5AC-F14D-5026-F4FC-D42986CCDB23}"/>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B22F8541-9401-F71A-3510-FE8CF10B417E}"/>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38562982-930F-22FE-C7AA-871D71A766EC}"/>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CBE35D4C-6D65-6F08-8FE1-6E4996930DE0}"/>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659B57F7-F852-A09E-EC99-6E2622080219}"/>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BBF9A4B5-9671-C873-99BC-6E02D0A9F5B7}"/>
                </a:ext>
              </a:extLst>
            </p:cNvPr>
            <p:cNvSpPr txBox="1"/>
            <p:nvPr/>
          </p:nvSpPr>
          <p:spPr>
            <a:xfrm>
              <a:off x="5645542" y="-27249"/>
              <a:ext cx="1173322"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7DF27131-1925-43A0-3CB9-923C5208C036}"/>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7E66C9C0-B509-BBAE-26A6-6A94E2852599}"/>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752350B9-766C-ABF5-D8FA-E2CB016A2F74}"/>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FC99B0E1-6ED0-D725-B46A-ADA535DABE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sp>
        <p:nvSpPr>
          <p:cNvPr id="4" name="ZoneTexte 3">
            <a:extLst>
              <a:ext uri="{FF2B5EF4-FFF2-40B4-BE49-F238E27FC236}">
                <a16:creationId xmlns:a16="http://schemas.microsoft.com/office/drawing/2014/main" id="{33A9DEC9-1644-DF39-5AD4-D713AFB3BC5E}"/>
              </a:ext>
            </a:extLst>
          </p:cNvPr>
          <p:cNvSpPr txBox="1"/>
          <p:nvPr/>
        </p:nvSpPr>
        <p:spPr>
          <a:xfrm>
            <a:off x="8769749" y="6564228"/>
            <a:ext cx="480520" cy="369332"/>
          </a:xfrm>
          <a:prstGeom prst="rect">
            <a:avLst/>
          </a:prstGeom>
          <a:noFill/>
        </p:spPr>
        <p:txBody>
          <a:bodyPr wrap="square" rtlCol="0">
            <a:spAutoFit/>
          </a:bodyPr>
          <a:lstStyle/>
          <a:p>
            <a:r>
              <a:rPr lang="fr-FR" dirty="0"/>
              <a:t>21</a:t>
            </a:r>
          </a:p>
        </p:txBody>
      </p:sp>
    </p:spTree>
    <p:extLst>
      <p:ext uri="{BB962C8B-B14F-4D97-AF65-F5344CB8AC3E}">
        <p14:creationId xmlns:p14="http://schemas.microsoft.com/office/powerpoint/2010/main" val="232434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0656EF1-F908-4873-9E3D-7CE79E027E32}"/>
              </a:ext>
            </a:extLst>
          </p:cNvPr>
          <p:cNvSpPr txBox="1"/>
          <p:nvPr/>
        </p:nvSpPr>
        <p:spPr>
          <a:xfrm>
            <a:off x="1261396" y="571313"/>
            <a:ext cx="7556059" cy="646331"/>
          </a:xfrm>
          <a:prstGeom prst="rect">
            <a:avLst/>
          </a:prstGeom>
          <a:noFill/>
        </p:spPr>
        <p:txBody>
          <a:bodyPr wrap="square" rtlCol="0">
            <a:spAutoFit/>
          </a:bodyPr>
          <a:lstStyle/>
          <a:p>
            <a:pPr algn="ctr"/>
            <a:r>
              <a:rPr lang="fr-FR" sz="3600" b="1" dirty="0"/>
              <a:t>MERCI POUR VOTRE ATTENTION !</a:t>
            </a:r>
          </a:p>
        </p:txBody>
      </p:sp>
      <p:pic>
        <p:nvPicPr>
          <p:cNvPr id="11266" name="Picture 2" descr="Font-Romeu » FOUR SOLAIRE D'ODEILLO - Font-Romeu">
            <a:extLst>
              <a:ext uri="{FF2B5EF4-FFF2-40B4-BE49-F238E27FC236}">
                <a16:creationId xmlns:a16="http://schemas.microsoft.com/office/drawing/2014/main" id="{DE0ED3C5-27BD-405A-799D-292BE7D3CE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7"/>
          <a:stretch/>
        </p:blipFill>
        <p:spPr bwMode="auto">
          <a:xfrm>
            <a:off x="1650431" y="1342773"/>
            <a:ext cx="6777990" cy="448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9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267575" cy="1169551"/>
          </a:xfrm>
          <a:prstGeom prst="rect">
            <a:avLst/>
          </a:prstGeom>
          <a:noFill/>
        </p:spPr>
        <p:txBody>
          <a:bodyPr wrap="square" rtlCol="0">
            <a:spAutoFit/>
          </a:bodyPr>
          <a:lstStyle/>
          <a:p>
            <a:r>
              <a:rPr lang="fr-FR" b="1" u="sng" dirty="0"/>
              <a:t>Annexe 1</a:t>
            </a:r>
          </a:p>
          <a:p>
            <a:endParaRPr lang="fr-FR" dirty="0"/>
          </a:p>
          <a:p>
            <a:r>
              <a:rPr lang="fr-FR" sz="1600" dirty="0"/>
              <a:t>-Principe du four solaire</a:t>
            </a:r>
          </a:p>
          <a:p>
            <a:endParaRPr lang="fr-FR" u="sng" dirty="0"/>
          </a:p>
        </p:txBody>
      </p:sp>
      <p:pic>
        <p:nvPicPr>
          <p:cNvPr id="6" name="Image 5">
            <a:extLst>
              <a:ext uri="{FF2B5EF4-FFF2-40B4-BE49-F238E27FC236}">
                <a16:creationId xmlns:a16="http://schemas.microsoft.com/office/drawing/2014/main" id="{94996B64-BDC5-7678-338D-DA405AA7324E}"/>
              </a:ext>
            </a:extLst>
          </p:cNvPr>
          <p:cNvPicPr>
            <a:picLocks noChangeAspect="1"/>
          </p:cNvPicPr>
          <p:nvPr/>
        </p:nvPicPr>
        <p:blipFill rotWithShape="1">
          <a:blip r:embed="rId3">
            <a:extLst>
              <a:ext uri="{28A0092B-C50C-407E-A947-70E740481C1C}">
                <a14:useLocalDpi xmlns:a14="http://schemas.microsoft.com/office/drawing/2010/main" val="0"/>
              </a:ext>
            </a:extLst>
          </a:blip>
          <a:srcRect l="827" r="463" b="1924"/>
          <a:stretch/>
        </p:blipFill>
        <p:spPr bwMode="auto">
          <a:xfrm>
            <a:off x="1196362" y="1142071"/>
            <a:ext cx="5751195" cy="3371850"/>
          </a:xfrm>
          <a:prstGeom prst="rect">
            <a:avLst/>
          </a:prstGeom>
          <a:ln>
            <a:noFill/>
          </a:ln>
          <a:extLst>
            <a:ext uri="{53640926-AAD7-44D8-BBD7-CCE9431645EC}">
              <a14:shadowObscured xmlns:a14="http://schemas.microsoft.com/office/drawing/2010/main"/>
            </a:ext>
          </a:extLst>
        </p:spPr>
      </p:pic>
      <p:sp>
        <p:nvSpPr>
          <p:cNvPr id="7" name="ZoneTexte 6">
            <a:extLst>
              <a:ext uri="{FF2B5EF4-FFF2-40B4-BE49-F238E27FC236}">
                <a16:creationId xmlns:a16="http://schemas.microsoft.com/office/drawing/2014/main" id="{7ACA4EBA-D214-CAC3-AC6D-5474D23E84D3}"/>
              </a:ext>
            </a:extLst>
          </p:cNvPr>
          <p:cNvSpPr txBox="1"/>
          <p:nvPr/>
        </p:nvSpPr>
        <p:spPr>
          <a:xfrm>
            <a:off x="7189916" y="1227528"/>
            <a:ext cx="1897241" cy="307777"/>
          </a:xfrm>
          <a:prstGeom prst="rect">
            <a:avLst/>
          </a:prstGeom>
          <a:noFill/>
          <a:ln>
            <a:solidFill>
              <a:schemeClr val="tx1"/>
            </a:solidFill>
          </a:ln>
        </p:spPr>
        <p:txBody>
          <a:bodyPr wrap="square" rtlCol="0">
            <a:spAutoFit/>
          </a:bodyPr>
          <a:lstStyle/>
          <a:p>
            <a:r>
              <a:rPr lang="fr-FR" sz="1400" dirty="0"/>
              <a:t>1 : Champs d’héliostats</a:t>
            </a:r>
          </a:p>
        </p:txBody>
      </p:sp>
      <p:sp>
        <p:nvSpPr>
          <p:cNvPr id="19" name="ZoneTexte 18">
            <a:extLst>
              <a:ext uri="{FF2B5EF4-FFF2-40B4-BE49-F238E27FC236}">
                <a16:creationId xmlns:a16="http://schemas.microsoft.com/office/drawing/2014/main" id="{FA81A1C2-F8D3-2236-2D64-85F4B712D7FE}"/>
              </a:ext>
            </a:extLst>
          </p:cNvPr>
          <p:cNvSpPr txBox="1"/>
          <p:nvPr/>
        </p:nvSpPr>
        <p:spPr>
          <a:xfrm>
            <a:off x="7186105" y="1888000"/>
            <a:ext cx="1077677" cy="307777"/>
          </a:xfrm>
          <a:prstGeom prst="rect">
            <a:avLst/>
          </a:prstGeom>
          <a:noFill/>
          <a:ln>
            <a:solidFill>
              <a:schemeClr val="tx1"/>
            </a:solidFill>
          </a:ln>
        </p:spPr>
        <p:txBody>
          <a:bodyPr wrap="square" rtlCol="0">
            <a:spAutoFit/>
          </a:bodyPr>
          <a:lstStyle/>
          <a:p>
            <a:r>
              <a:rPr lang="fr-FR" sz="1400" dirty="0"/>
              <a:t>2 : Parabole</a:t>
            </a:r>
          </a:p>
        </p:txBody>
      </p:sp>
      <p:sp>
        <p:nvSpPr>
          <p:cNvPr id="20" name="ZoneTexte 19">
            <a:extLst>
              <a:ext uri="{FF2B5EF4-FFF2-40B4-BE49-F238E27FC236}">
                <a16:creationId xmlns:a16="http://schemas.microsoft.com/office/drawing/2014/main" id="{A07135B4-42BF-8BF3-D7CC-800CE48ED327}"/>
              </a:ext>
            </a:extLst>
          </p:cNvPr>
          <p:cNvSpPr txBox="1"/>
          <p:nvPr/>
        </p:nvSpPr>
        <p:spPr>
          <a:xfrm>
            <a:off x="7186105" y="2554205"/>
            <a:ext cx="1265684" cy="307777"/>
          </a:xfrm>
          <a:prstGeom prst="rect">
            <a:avLst/>
          </a:prstGeom>
          <a:noFill/>
          <a:ln>
            <a:solidFill>
              <a:schemeClr val="tx1"/>
            </a:solidFill>
          </a:ln>
        </p:spPr>
        <p:txBody>
          <a:bodyPr wrap="square" rtlCol="0">
            <a:spAutoFit/>
          </a:bodyPr>
          <a:lstStyle/>
          <a:p>
            <a:r>
              <a:rPr lang="fr-FR" sz="1400" dirty="0"/>
              <a:t>3 : Four solaire</a:t>
            </a:r>
          </a:p>
        </p:txBody>
      </p:sp>
      <p:sp>
        <p:nvSpPr>
          <p:cNvPr id="21" name="ZoneTexte 20">
            <a:extLst>
              <a:ext uri="{FF2B5EF4-FFF2-40B4-BE49-F238E27FC236}">
                <a16:creationId xmlns:a16="http://schemas.microsoft.com/office/drawing/2014/main" id="{1A200678-84E5-B7A2-B4B1-BFCF582EE22A}"/>
              </a:ext>
            </a:extLst>
          </p:cNvPr>
          <p:cNvSpPr txBox="1"/>
          <p:nvPr/>
        </p:nvSpPr>
        <p:spPr>
          <a:xfrm>
            <a:off x="7186105" y="3214677"/>
            <a:ext cx="872578" cy="307777"/>
          </a:xfrm>
          <a:prstGeom prst="rect">
            <a:avLst/>
          </a:prstGeom>
          <a:noFill/>
          <a:ln>
            <a:solidFill>
              <a:schemeClr val="tx1"/>
            </a:solidFill>
          </a:ln>
        </p:spPr>
        <p:txBody>
          <a:bodyPr wrap="square" rtlCol="0">
            <a:spAutoFit/>
          </a:bodyPr>
          <a:lstStyle/>
          <a:p>
            <a:r>
              <a:rPr lang="fr-FR" sz="1400" dirty="0"/>
              <a:t>4 : Foyer</a:t>
            </a:r>
          </a:p>
        </p:txBody>
      </p:sp>
      <p:sp>
        <p:nvSpPr>
          <p:cNvPr id="22" name="ZoneTexte 21">
            <a:extLst>
              <a:ext uri="{FF2B5EF4-FFF2-40B4-BE49-F238E27FC236}">
                <a16:creationId xmlns:a16="http://schemas.microsoft.com/office/drawing/2014/main" id="{587E3730-D888-ADB9-12B1-753D56D4FB22}"/>
              </a:ext>
            </a:extLst>
          </p:cNvPr>
          <p:cNvSpPr txBox="1"/>
          <p:nvPr/>
        </p:nvSpPr>
        <p:spPr>
          <a:xfrm>
            <a:off x="7186105" y="3880882"/>
            <a:ext cx="1823904" cy="307777"/>
          </a:xfrm>
          <a:prstGeom prst="rect">
            <a:avLst/>
          </a:prstGeom>
          <a:noFill/>
          <a:ln>
            <a:solidFill>
              <a:schemeClr val="tx1"/>
            </a:solidFill>
          </a:ln>
        </p:spPr>
        <p:txBody>
          <a:bodyPr wrap="square" rtlCol="0">
            <a:spAutoFit/>
          </a:bodyPr>
          <a:lstStyle/>
          <a:p>
            <a:r>
              <a:rPr lang="fr-FR" sz="1400" dirty="0"/>
              <a:t>5 : Héliostats verticaux</a:t>
            </a:r>
          </a:p>
        </p:txBody>
      </p:sp>
      <p:sp>
        <p:nvSpPr>
          <p:cNvPr id="3" name="ZoneTexte 2">
            <a:extLst>
              <a:ext uri="{FF2B5EF4-FFF2-40B4-BE49-F238E27FC236}">
                <a16:creationId xmlns:a16="http://schemas.microsoft.com/office/drawing/2014/main" id="{8847E3D0-523E-F570-A221-D4CD8CC376F1}"/>
              </a:ext>
            </a:extLst>
          </p:cNvPr>
          <p:cNvSpPr txBox="1"/>
          <p:nvPr/>
        </p:nvSpPr>
        <p:spPr>
          <a:xfrm>
            <a:off x="1227214" y="4629983"/>
            <a:ext cx="7421078" cy="1169551"/>
          </a:xfrm>
          <a:prstGeom prst="rect">
            <a:avLst/>
          </a:prstGeom>
          <a:noFill/>
        </p:spPr>
        <p:txBody>
          <a:bodyPr wrap="square" rtlCol="0">
            <a:spAutoFit/>
          </a:bodyPr>
          <a:lstStyle/>
          <a:p>
            <a:r>
              <a:rPr lang="fr-FR" sz="1400" dirty="0"/>
              <a:t>-63 héliostats comprenant 180 miroirs </a:t>
            </a:r>
            <a:r>
              <a:rPr lang="fr-FR" sz="1400" dirty="0">
                <a:sym typeface="Wingdings" panose="05000000000000000000" pitchFamily="2" charset="2"/>
              </a:rPr>
              <a:t></a:t>
            </a:r>
            <a:r>
              <a:rPr lang="fr-FR" sz="1400" dirty="0"/>
              <a:t> 50x50 cm et épais de 4 à 8 mm</a:t>
            </a:r>
          </a:p>
          <a:p>
            <a:endParaRPr lang="fr-FR" sz="1400" dirty="0"/>
          </a:p>
          <a:p>
            <a:r>
              <a:rPr lang="fr-FR" sz="1400" dirty="0"/>
              <a:t>-Parabole composée de 9000 miroirs </a:t>
            </a:r>
            <a:r>
              <a:rPr lang="fr-FR" sz="1400" dirty="0">
                <a:sym typeface="Wingdings" panose="05000000000000000000" pitchFamily="2" charset="2"/>
              </a:rPr>
              <a:t></a:t>
            </a:r>
            <a:r>
              <a:rPr lang="fr-FR" sz="1400" dirty="0"/>
              <a:t> 45 x 45 cm en verre trempé courbé et</a:t>
            </a:r>
            <a:r>
              <a:rPr lang="fr-FR" sz="1400" dirty="0">
                <a:sym typeface="Wingdings" panose="05000000000000000000" pitchFamily="2" charset="2"/>
              </a:rPr>
              <a:t> </a:t>
            </a:r>
            <a:r>
              <a:rPr lang="fr-FR" sz="1400" dirty="0"/>
              <a:t>d’épaisseur 4,5 mm</a:t>
            </a:r>
          </a:p>
          <a:p>
            <a:endParaRPr lang="fr-FR" sz="1400" dirty="0"/>
          </a:p>
          <a:p>
            <a:r>
              <a:rPr lang="fr-FR" sz="1400" dirty="0"/>
              <a:t>-Atteindre 1 MW </a:t>
            </a:r>
            <a:r>
              <a:rPr lang="fr-FR" sz="1400" dirty="0">
                <a:sym typeface="Wingdings" panose="05000000000000000000" pitchFamily="2" charset="2"/>
              </a:rPr>
              <a:t> concentrer une tâche solaire autour des 1 m</a:t>
            </a:r>
          </a:p>
        </p:txBody>
      </p:sp>
      <p:sp>
        <p:nvSpPr>
          <p:cNvPr id="4" name="ZoneTexte 3">
            <a:extLst>
              <a:ext uri="{FF2B5EF4-FFF2-40B4-BE49-F238E27FC236}">
                <a16:creationId xmlns:a16="http://schemas.microsoft.com/office/drawing/2014/main" id="{43A47C6E-AA93-FC61-61CF-052D39C0487F}"/>
              </a:ext>
            </a:extLst>
          </p:cNvPr>
          <p:cNvSpPr txBox="1"/>
          <p:nvPr/>
        </p:nvSpPr>
        <p:spPr>
          <a:xfrm>
            <a:off x="8923274" y="6564227"/>
            <a:ext cx="191106" cy="369332"/>
          </a:xfrm>
          <a:prstGeom prst="rect">
            <a:avLst/>
          </a:prstGeom>
          <a:noFill/>
        </p:spPr>
        <p:txBody>
          <a:bodyPr wrap="square" rtlCol="0">
            <a:spAutoFit/>
          </a:bodyPr>
          <a:lstStyle/>
          <a:p>
            <a:r>
              <a:rPr lang="fr-FR" dirty="0"/>
              <a:t>5</a:t>
            </a:r>
          </a:p>
        </p:txBody>
      </p:sp>
    </p:spTree>
    <p:extLst>
      <p:ext uri="{BB962C8B-B14F-4D97-AF65-F5344CB8AC3E}">
        <p14:creationId xmlns:p14="http://schemas.microsoft.com/office/powerpoint/2010/main" val="26775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712113" cy="615553"/>
          </a:xfrm>
          <a:prstGeom prst="rect">
            <a:avLst/>
          </a:prstGeom>
          <a:noFill/>
        </p:spPr>
        <p:txBody>
          <a:bodyPr wrap="square" rtlCol="0">
            <a:spAutoFit/>
          </a:bodyPr>
          <a:lstStyle/>
          <a:p>
            <a:r>
              <a:rPr lang="fr-FR" b="1" u="sng" dirty="0"/>
              <a:t>Annexe 2</a:t>
            </a:r>
            <a:r>
              <a:rPr lang="fr-FR" sz="1600" b="1" u="sng" dirty="0"/>
              <a:t> </a:t>
            </a:r>
            <a:r>
              <a:rPr lang="fr-FR" sz="1600" u="sng" dirty="0"/>
              <a:t> </a:t>
            </a:r>
          </a:p>
          <a:p>
            <a:r>
              <a:rPr lang="fr-FR" sz="1600" dirty="0"/>
              <a:t>-Préparation des échantillons</a:t>
            </a:r>
            <a:endParaRPr lang="fr-FR" sz="1800" dirty="0"/>
          </a:p>
        </p:txBody>
      </p:sp>
      <p:pic>
        <p:nvPicPr>
          <p:cNvPr id="4" name="Image 3">
            <a:extLst>
              <a:ext uri="{FF2B5EF4-FFF2-40B4-BE49-F238E27FC236}">
                <a16:creationId xmlns:a16="http://schemas.microsoft.com/office/drawing/2014/main" id="{F1230B29-D267-388D-379F-3DD60F291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60" r="6789"/>
          <a:stretch/>
        </p:blipFill>
        <p:spPr>
          <a:xfrm rot="5400000">
            <a:off x="1260065" y="1476487"/>
            <a:ext cx="2416028" cy="1351626"/>
          </a:xfrm>
          <a:prstGeom prst="rect">
            <a:avLst/>
          </a:prstGeom>
          <a:ln>
            <a:solidFill>
              <a:schemeClr val="tx1"/>
            </a:solidFill>
          </a:ln>
        </p:spPr>
      </p:pic>
      <p:sp>
        <p:nvSpPr>
          <p:cNvPr id="5" name="ZoneTexte 4">
            <a:extLst>
              <a:ext uri="{FF2B5EF4-FFF2-40B4-BE49-F238E27FC236}">
                <a16:creationId xmlns:a16="http://schemas.microsoft.com/office/drawing/2014/main" id="{BB0107ED-5A52-4C43-82B5-C663806E5C9A}"/>
              </a:ext>
            </a:extLst>
          </p:cNvPr>
          <p:cNvSpPr txBox="1"/>
          <p:nvPr/>
        </p:nvSpPr>
        <p:spPr>
          <a:xfrm>
            <a:off x="3948480" y="3360314"/>
            <a:ext cx="2583810" cy="830997"/>
          </a:xfrm>
          <a:prstGeom prst="rect">
            <a:avLst/>
          </a:prstGeom>
          <a:noFill/>
        </p:spPr>
        <p:txBody>
          <a:bodyPr wrap="square" rtlCol="0">
            <a:spAutoFit/>
          </a:bodyPr>
          <a:lstStyle/>
          <a:p>
            <a:r>
              <a:rPr lang="fr-FR" sz="1200" dirty="0"/>
              <a:t>Mesures des dimensions et pesées</a:t>
            </a:r>
          </a:p>
          <a:p>
            <a:pPr marL="285750" indent="-285750">
              <a:buFontTx/>
              <a:buChar char="-"/>
            </a:pPr>
            <a:endParaRPr lang="fr-FR" dirty="0"/>
          </a:p>
          <a:p>
            <a:endParaRPr lang="fr-FR" dirty="0"/>
          </a:p>
        </p:txBody>
      </p:sp>
      <p:pic>
        <p:nvPicPr>
          <p:cNvPr id="6" name="Image 5">
            <a:extLst>
              <a:ext uri="{FF2B5EF4-FFF2-40B4-BE49-F238E27FC236}">
                <a16:creationId xmlns:a16="http://schemas.microsoft.com/office/drawing/2014/main" id="{35D965E3-5A12-B42D-AA8E-9AAEDED69D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89" r="14890"/>
          <a:stretch/>
        </p:blipFill>
        <p:spPr>
          <a:xfrm rot="5400000">
            <a:off x="3899634" y="1338527"/>
            <a:ext cx="2416030" cy="1627543"/>
          </a:xfrm>
          <a:prstGeom prst="rect">
            <a:avLst/>
          </a:prstGeom>
          <a:ln>
            <a:solidFill>
              <a:schemeClr val="tx1"/>
            </a:solidFill>
          </a:ln>
        </p:spPr>
      </p:pic>
      <p:pic>
        <p:nvPicPr>
          <p:cNvPr id="7" name="Image 6">
            <a:extLst>
              <a:ext uri="{FF2B5EF4-FFF2-40B4-BE49-F238E27FC236}">
                <a16:creationId xmlns:a16="http://schemas.microsoft.com/office/drawing/2014/main" id="{E83E6EF2-F8D7-F576-6058-5297A3CAF0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91" r="18287"/>
          <a:stretch/>
        </p:blipFill>
        <p:spPr>
          <a:xfrm rot="5400000">
            <a:off x="6412439" y="1409530"/>
            <a:ext cx="2416031" cy="1485535"/>
          </a:xfrm>
          <a:prstGeom prst="rect">
            <a:avLst/>
          </a:prstGeom>
          <a:ln>
            <a:solidFill>
              <a:schemeClr val="tx1"/>
            </a:solidFill>
          </a:ln>
        </p:spPr>
      </p:pic>
      <p:sp>
        <p:nvSpPr>
          <p:cNvPr id="8" name="Flèche : droite 7">
            <a:extLst>
              <a:ext uri="{FF2B5EF4-FFF2-40B4-BE49-F238E27FC236}">
                <a16:creationId xmlns:a16="http://schemas.microsoft.com/office/drawing/2014/main" id="{D4D9873A-C52A-FD1C-40FF-A454BEC528FC}"/>
              </a:ext>
            </a:extLst>
          </p:cNvPr>
          <p:cNvSpPr/>
          <p:nvPr/>
        </p:nvSpPr>
        <p:spPr>
          <a:xfrm>
            <a:off x="3369371" y="1959138"/>
            <a:ext cx="751807"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73D3F8E8-2B7F-8058-6567-461CC0B44C89}"/>
              </a:ext>
            </a:extLst>
          </p:cNvPr>
          <p:cNvSpPr/>
          <p:nvPr/>
        </p:nvSpPr>
        <p:spPr>
          <a:xfrm>
            <a:off x="6023650" y="1967633"/>
            <a:ext cx="751807"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1D251A4-7502-41C1-2156-20EC4FC0366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1805" r="44465"/>
          <a:stretch/>
        </p:blipFill>
        <p:spPr>
          <a:xfrm rot="5400000">
            <a:off x="2079550" y="2923475"/>
            <a:ext cx="1627464" cy="3332136"/>
          </a:xfrm>
          <a:prstGeom prst="rect">
            <a:avLst/>
          </a:prstGeom>
          <a:ln>
            <a:solidFill>
              <a:schemeClr val="tx1"/>
            </a:solidFill>
          </a:ln>
        </p:spPr>
      </p:pic>
      <p:pic>
        <p:nvPicPr>
          <p:cNvPr id="11" name="Image 10">
            <a:extLst>
              <a:ext uri="{FF2B5EF4-FFF2-40B4-BE49-F238E27FC236}">
                <a16:creationId xmlns:a16="http://schemas.microsoft.com/office/drawing/2014/main" id="{75336431-BCD3-1373-330A-ED02AA99B39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4016" r="42253" b="4106"/>
          <a:stretch/>
        </p:blipFill>
        <p:spPr>
          <a:xfrm rot="5400000">
            <a:off x="6266073" y="2991876"/>
            <a:ext cx="1627464" cy="3195333"/>
          </a:xfrm>
          <a:prstGeom prst="rect">
            <a:avLst/>
          </a:prstGeom>
          <a:ln>
            <a:solidFill>
              <a:schemeClr val="tx1"/>
            </a:solidFill>
          </a:ln>
        </p:spPr>
      </p:pic>
      <p:pic>
        <p:nvPicPr>
          <p:cNvPr id="12" name="Image 11">
            <a:extLst>
              <a:ext uri="{FF2B5EF4-FFF2-40B4-BE49-F238E27FC236}">
                <a16:creationId xmlns:a16="http://schemas.microsoft.com/office/drawing/2014/main" id="{81C7C728-4578-C462-0C1C-979E093E660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33150" t="2135" r="40795" b="402"/>
          <a:stretch/>
        </p:blipFill>
        <p:spPr>
          <a:xfrm rot="5400000">
            <a:off x="4239604" y="4452373"/>
            <a:ext cx="1627464" cy="2957908"/>
          </a:xfrm>
          <a:prstGeom prst="rect">
            <a:avLst/>
          </a:prstGeom>
          <a:ln>
            <a:solidFill>
              <a:schemeClr val="tx1"/>
            </a:solidFill>
          </a:ln>
        </p:spPr>
      </p:pic>
      <p:sp>
        <p:nvSpPr>
          <p:cNvPr id="13" name="ZoneTexte 12">
            <a:extLst>
              <a:ext uri="{FF2B5EF4-FFF2-40B4-BE49-F238E27FC236}">
                <a16:creationId xmlns:a16="http://schemas.microsoft.com/office/drawing/2014/main" id="{910D321D-5D13-15DD-F134-FEB7A9416560}"/>
              </a:ext>
            </a:extLst>
          </p:cNvPr>
          <p:cNvSpPr txBox="1"/>
          <p:nvPr/>
        </p:nvSpPr>
        <p:spPr>
          <a:xfrm>
            <a:off x="1082084" y="3360314"/>
            <a:ext cx="2866396" cy="830997"/>
          </a:xfrm>
          <a:prstGeom prst="rect">
            <a:avLst/>
          </a:prstGeom>
          <a:noFill/>
        </p:spPr>
        <p:txBody>
          <a:bodyPr wrap="square" rtlCol="0">
            <a:spAutoFit/>
          </a:bodyPr>
          <a:lstStyle/>
          <a:p>
            <a:r>
              <a:rPr lang="fr-FR" sz="1200" dirty="0"/>
              <a:t>Nettoyage aux ultrasons (acétone/éthanol)</a:t>
            </a:r>
          </a:p>
          <a:p>
            <a:pPr marL="285750" indent="-285750">
              <a:buFontTx/>
              <a:buChar char="-"/>
            </a:pPr>
            <a:endParaRPr lang="fr-FR" dirty="0"/>
          </a:p>
          <a:p>
            <a:endParaRPr lang="fr-FR" dirty="0"/>
          </a:p>
        </p:txBody>
      </p:sp>
      <p:sp>
        <p:nvSpPr>
          <p:cNvPr id="14" name="ZoneTexte 13">
            <a:extLst>
              <a:ext uri="{FF2B5EF4-FFF2-40B4-BE49-F238E27FC236}">
                <a16:creationId xmlns:a16="http://schemas.microsoft.com/office/drawing/2014/main" id="{923081B7-EF41-E777-AB03-B4C6C5605286}"/>
              </a:ext>
            </a:extLst>
          </p:cNvPr>
          <p:cNvSpPr txBox="1"/>
          <p:nvPr/>
        </p:nvSpPr>
        <p:spPr>
          <a:xfrm>
            <a:off x="6931071" y="3360313"/>
            <a:ext cx="2583810" cy="830997"/>
          </a:xfrm>
          <a:prstGeom prst="rect">
            <a:avLst/>
          </a:prstGeom>
          <a:noFill/>
        </p:spPr>
        <p:txBody>
          <a:bodyPr wrap="square" rtlCol="0">
            <a:spAutoFit/>
          </a:bodyPr>
          <a:lstStyle/>
          <a:p>
            <a:r>
              <a:rPr lang="fr-FR" sz="1200" dirty="0"/>
              <a:t>Microscope optique</a:t>
            </a:r>
          </a:p>
          <a:p>
            <a:pPr marL="285750" indent="-285750">
              <a:buFontTx/>
              <a:buChar char="-"/>
            </a:pPr>
            <a:endParaRPr lang="fr-FR" dirty="0"/>
          </a:p>
          <a:p>
            <a:endParaRPr lang="fr-FR" dirty="0"/>
          </a:p>
        </p:txBody>
      </p:sp>
    </p:spTree>
    <p:extLst>
      <p:ext uri="{BB962C8B-B14F-4D97-AF65-F5344CB8AC3E}">
        <p14:creationId xmlns:p14="http://schemas.microsoft.com/office/powerpoint/2010/main" val="2526677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712113" cy="369332"/>
          </a:xfrm>
          <a:prstGeom prst="rect">
            <a:avLst/>
          </a:prstGeom>
          <a:noFill/>
        </p:spPr>
        <p:txBody>
          <a:bodyPr wrap="square" rtlCol="0">
            <a:spAutoFit/>
          </a:bodyPr>
          <a:lstStyle/>
          <a:p>
            <a:r>
              <a:rPr lang="fr-FR" b="1" u="sng" dirty="0"/>
              <a:t>Annexe 3</a:t>
            </a:r>
            <a:endParaRPr lang="fr-FR" sz="1800" u="sng" dirty="0"/>
          </a:p>
        </p:txBody>
      </p:sp>
      <p:sp>
        <p:nvSpPr>
          <p:cNvPr id="3" name="ZoneTexte 2">
            <a:extLst>
              <a:ext uri="{FF2B5EF4-FFF2-40B4-BE49-F238E27FC236}">
                <a16:creationId xmlns:a16="http://schemas.microsoft.com/office/drawing/2014/main" id="{0BC48104-5260-1AA9-2131-A82949C8835F}"/>
              </a:ext>
            </a:extLst>
          </p:cNvPr>
          <p:cNvSpPr txBox="1"/>
          <p:nvPr/>
        </p:nvSpPr>
        <p:spPr>
          <a:xfrm>
            <a:off x="1227214" y="952901"/>
            <a:ext cx="5791579" cy="338554"/>
          </a:xfrm>
          <a:prstGeom prst="rect">
            <a:avLst/>
          </a:prstGeom>
          <a:noFill/>
        </p:spPr>
        <p:txBody>
          <a:bodyPr wrap="square" rtlCol="0">
            <a:spAutoFit/>
          </a:bodyPr>
          <a:lstStyle/>
          <a:p>
            <a:r>
              <a:rPr lang="fr-FR" sz="1600" dirty="0"/>
              <a:t>- Exemple de courbe Température/Flux en fonction du temps</a:t>
            </a:r>
          </a:p>
        </p:txBody>
      </p:sp>
      <p:graphicFrame>
        <p:nvGraphicFramePr>
          <p:cNvPr id="4" name="Graphique 3">
            <a:extLst>
              <a:ext uri="{FF2B5EF4-FFF2-40B4-BE49-F238E27FC236}">
                <a16:creationId xmlns:a16="http://schemas.microsoft.com/office/drawing/2014/main" id="{9E50CBBB-1306-4219-9AFB-07744135F97B}"/>
              </a:ext>
            </a:extLst>
          </p:cNvPr>
          <p:cNvGraphicFramePr>
            <a:graphicFrameLocks/>
          </p:cNvGraphicFramePr>
          <p:nvPr>
            <p:extLst>
              <p:ext uri="{D42A27DB-BD31-4B8C-83A1-F6EECF244321}">
                <p14:modId xmlns:p14="http://schemas.microsoft.com/office/powerpoint/2010/main" val="3806322463"/>
              </p:ext>
            </p:extLst>
          </p:nvPr>
        </p:nvGraphicFramePr>
        <p:xfrm>
          <a:off x="1227213" y="1418608"/>
          <a:ext cx="7542536" cy="4597181"/>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5CCF909C-A66F-25B8-DAE9-96F6A5975BFC}"/>
              </a:ext>
            </a:extLst>
          </p:cNvPr>
          <p:cNvSpPr txBox="1"/>
          <p:nvPr/>
        </p:nvSpPr>
        <p:spPr>
          <a:xfrm>
            <a:off x="2854715" y="3734501"/>
            <a:ext cx="2790825" cy="738664"/>
          </a:xfrm>
          <a:prstGeom prst="rect">
            <a:avLst/>
          </a:prstGeom>
          <a:noFill/>
        </p:spPr>
        <p:txBody>
          <a:bodyPr wrap="square" rtlCol="0">
            <a:spAutoFit/>
          </a:bodyPr>
          <a:lstStyle/>
          <a:p>
            <a:r>
              <a:rPr lang="fr-FR" sz="1400" b="1" dirty="0"/>
              <a:t>Palier = 2:40 à 7:40</a:t>
            </a:r>
          </a:p>
          <a:p>
            <a:endParaRPr lang="fr-FR" sz="1400" b="1" dirty="0"/>
          </a:p>
          <a:p>
            <a:r>
              <a:rPr lang="fr-FR" sz="1400" b="1" dirty="0"/>
              <a:t>Tension moyenne = 37,6 mV</a:t>
            </a:r>
          </a:p>
        </p:txBody>
      </p:sp>
    </p:spTree>
    <p:extLst>
      <p:ext uri="{BB962C8B-B14F-4D97-AF65-F5344CB8AC3E}">
        <p14:creationId xmlns:p14="http://schemas.microsoft.com/office/powerpoint/2010/main" val="2765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4</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338554"/>
          </a:xfrm>
          <a:prstGeom prst="rect">
            <a:avLst/>
          </a:prstGeom>
          <a:noFill/>
        </p:spPr>
        <p:txBody>
          <a:bodyPr wrap="square" rtlCol="0">
            <a:spAutoFit/>
          </a:bodyPr>
          <a:lstStyle/>
          <a:p>
            <a:pPr marL="285750" indent="-285750">
              <a:buFontTx/>
              <a:buChar char="-"/>
            </a:pPr>
            <a:r>
              <a:rPr lang="fr-FR" sz="1600" dirty="0"/>
              <a:t>Photo dispositif Robocasting</a:t>
            </a:r>
          </a:p>
        </p:txBody>
      </p:sp>
      <p:grpSp>
        <p:nvGrpSpPr>
          <p:cNvPr id="4" name="Groupe 3">
            <a:extLst>
              <a:ext uri="{FF2B5EF4-FFF2-40B4-BE49-F238E27FC236}">
                <a16:creationId xmlns:a16="http://schemas.microsoft.com/office/drawing/2014/main" id="{BF182CE5-C614-5302-4400-C428F8FFBFFA}"/>
              </a:ext>
            </a:extLst>
          </p:cNvPr>
          <p:cNvGrpSpPr/>
          <p:nvPr/>
        </p:nvGrpSpPr>
        <p:grpSpPr>
          <a:xfrm>
            <a:off x="2189068" y="1160459"/>
            <a:ext cx="5632350" cy="4301289"/>
            <a:chOff x="0" y="0"/>
            <a:chExt cx="4700673" cy="3429000"/>
          </a:xfrm>
        </p:grpSpPr>
        <p:grpSp>
          <p:nvGrpSpPr>
            <p:cNvPr id="5" name="Groupe 4">
              <a:extLst>
                <a:ext uri="{FF2B5EF4-FFF2-40B4-BE49-F238E27FC236}">
                  <a16:creationId xmlns:a16="http://schemas.microsoft.com/office/drawing/2014/main" id="{5FBA40C2-B695-961C-F351-ADCC53C15D70}"/>
                </a:ext>
              </a:extLst>
            </p:cNvPr>
            <p:cNvGrpSpPr/>
            <p:nvPr/>
          </p:nvGrpSpPr>
          <p:grpSpPr>
            <a:xfrm>
              <a:off x="0" y="0"/>
              <a:ext cx="4700673" cy="3429000"/>
              <a:chOff x="0" y="0"/>
              <a:chExt cx="5867447" cy="4114800"/>
            </a:xfrm>
          </p:grpSpPr>
          <p:pic>
            <p:nvPicPr>
              <p:cNvPr id="9" name="Imagen 6" descr="Imagen que contiene interior, cocina, abrir, grande&#10;&#10;Descripción generada automáticamente">
                <a:extLst>
                  <a:ext uri="{FF2B5EF4-FFF2-40B4-BE49-F238E27FC236}">
                    <a16:creationId xmlns:a16="http://schemas.microsoft.com/office/drawing/2014/main" id="{9DCD8729-7B0F-F626-A21D-28307146C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086100" cy="4114800"/>
              </a:xfrm>
              <a:prstGeom prst="rect">
                <a:avLst/>
              </a:prstGeom>
              <a:ln>
                <a:solidFill>
                  <a:schemeClr val="tx1"/>
                </a:solidFill>
              </a:ln>
            </p:spPr>
          </p:pic>
          <p:pic>
            <p:nvPicPr>
              <p:cNvPr id="10" name="Imagen 8" descr="Imagen que contiene interior, metal, vidrio, pequeño&#10;&#10;Descripción generada automáticamente">
                <a:extLst>
                  <a:ext uri="{FF2B5EF4-FFF2-40B4-BE49-F238E27FC236}">
                    <a16:creationId xmlns:a16="http://schemas.microsoft.com/office/drawing/2014/main" id="{65A22A6D-9399-745C-FE91-6A1A1840B0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9515" y="478778"/>
                <a:ext cx="2367932" cy="3157243"/>
              </a:xfrm>
              <a:prstGeom prst="rect">
                <a:avLst/>
              </a:prstGeom>
              <a:ln>
                <a:solidFill>
                  <a:schemeClr val="tx1"/>
                </a:solidFill>
              </a:ln>
            </p:spPr>
          </p:pic>
        </p:grpSp>
        <p:cxnSp>
          <p:nvCxnSpPr>
            <p:cNvPr id="6" name="Connecteur droit 5">
              <a:extLst>
                <a:ext uri="{FF2B5EF4-FFF2-40B4-BE49-F238E27FC236}">
                  <a16:creationId xmlns:a16="http://schemas.microsoft.com/office/drawing/2014/main" id="{ABE4AF8F-CDC5-518E-A1FB-DF8B91713DA3}"/>
                </a:ext>
              </a:extLst>
            </p:cNvPr>
            <p:cNvCxnSpPr>
              <a:cxnSpLocks/>
            </p:cNvCxnSpPr>
            <p:nvPr/>
          </p:nvCxnSpPr>
          <p:spPr>
            <a:xfrm flipH="1">
              <a:off x="1416465" y="398982"/>
              <a:ext cx="1387152" cy="1453052"/>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Connecteur droit 6">
              <a:extLst>
                <a:ext uri="{FF2B5EF4-FFF2-40B4-BE49-F238E27FC236}">
                  <a16:creationId xmlns:a16="http://schemas.microsoft.com/office/drawing/2014/main" id="{FEF27749-D913-2CE7-CF63-B30E752548F9}"/>
                </a:ext>
              </a:extLst>
            </p:cNvPr>
            <p:cNvCxnSpPr>
              <a:cxnSpLocks/>
            </p:cNvCxnSpPr>
            <p:nvPr/>
          </p:nvCxnSpPr>
          <p:spPr>
            <a:xfrm flipH="1" flipV="1">
              <a:off x="1416465" y="1852034"/>
              <a:ext cx="1387152" cy="1177984"/>
            </a:xfrm>
            <a:prstGeom prst="line">
              <a:avLst/>
            </a:prstGeom>
            <a:ln w="12700"/>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ABA94820-5469-9E2A-2588-8879D98203CB}"/>
                </a:ext>
              </a:extLst>
            </p:cNvPr>
            <p:cNvSpPr/>
            <p:nvPr/>
          </p:nvSpPr>
          <p:spPr>
            <a:xfrm>
              <a:off x="826806" y="1464536"/>
              <a:ext cx="589659" cy="7749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grpSp>
    </p:spTree>
    <p:extLst>
      <p:ext uri="{BB962C8B-B14F-4D97-AF65-F5344CB8AC3E}">
        <p14:creationId xmlns:p14="http://schemas.microsoft.com/office/powerpoint/2010/main" val="53451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5</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338554"/>
          </a:xfrm>
          <a:prstGeom prst="rect">
            <a:avLst/>
          </a:prstGeom>
          <a:noFill/>
        </p:spPr>
        <p:txBody>
          <a:bodyPr wrap="square" rtlCol="0">
            <a:spAutoFit/>
          </a:bodyPr>
          <a:lstStyle/>
          <a:p>
            <a:pPr marL="285750" indent="-285750">
              <a:buFontTx/>
              <a:buChar char="-"/>
            </a:pPr>
            <a:r>
              <a:rPr lang="fr-FR" sz="1600" dirty="0"/>
              <a:t>Photo dispositif Direct Energy Deposition</a:t>
            </a:r>
          </a:p>
        </p:txBody>
      </p:sp>
      <p:grpSp>
        <p:nvGrpSpPr>
          <p:cNvPr id="11" name="Groupe 10">
            <a:extLst>
              <a:ext uri="{FF2B5EF4-FFF2-40B4-BE49-F238E27FC236}">
                <a16:creationId xmlns:a16="http://schemas.microsoft.com/office/drawing/2014/main" id="{3096EDF9-CB94-DB70-F7AF-1D874332E58F}"/>
              </a:ext>
            </a:extLst>
          </p:cNvPr>
          <p:cNvGrpSpPr/>
          <p:nvPr/>
        </p:nvGrpSpPr>
        <p:grpSpPr>
          <a:xfrm>
            <a:off x="1596571" y="1160459"/>
            <a:ext cx="6817344" cy="3606065"/>
            <a:chOff x="0" y="0"/>
            <a:chExt cx="5896422" cy="2933700"/>
          </a:xfrm>
        </p:grpSpPr>
        <p:grpSp>
          <p:nvGrpSpPr>
            <p:cNvPr id="12" name="Groupe 11">
              <a:extLst>
                <a:ext uri="{FF2B5EF4-FFF2-40B4-BE49-F238E27FC236}">
                  <a16:creationId xmlns:a16="http://schemas.microsoft.com/office/drawing/2014/main" id="{C596C249-B89D-FD94-BB97-A3CD42817520}"/>
                </a:ext>
              </a:extLst>
            </p:cNvPr>
            <p:cNvGrpSpPr/>
            <p:nvPr/>
          </p:nvGrpSpPr>
          <p:grpSpPr>
            <a:xfrm>
              <a:off x="0" y="0"/>
              <a:ext cx="5896422" cy="2933700"/>
              <a:chOff x="0" y="0"/>
              <a:chExt cx="5896422" cy="2933700"/>
            </a:xfrm>
          </p:grpSpPr>
          <p:pic>
            <p:nvPicPr>
              <p:cNvPr id="14" name="Image 13">
                <a:extLst>
                  <a:ext uri="{FF2B5EF4-FFF2-40B4-BE49-F238E27FC236}">
                    <a16:creationId xmlns:a16="http://schemas.microsoft.com/office/drawing/2014/main" id="{3B2EA952-7F24-8E91-140A-1DBBCDA71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78" t="4311" b="14079"/>
              <a:stretch>
                <a:fillRect/>
              </a:stretch>
            </p:blipFill>
            <p:spPr bwMode="auto">
              <a:xfrm>
                <a:off x="0" y="0"/>
                <a:ext cx="3714750" cy="2933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08D695CC-F5E2-6B71-AA45-E92EB26141DE}"/>
                  </a:ext>
                </a:extLst>
              </p:cNvPr>
              <p:cNvPicPr>
                <a:picLocks noChangeAspect="1"/>
              </p:cNvPicPr>
              <p:nvPr/>
            </p:nvPicPr>
            <p:blipFill rotWithShape="1">
              <a:blip r:embed="rId4">
                <a:extLst>
                  <a:ext uri="{28A0092B-C50C-407E-A947-70E740481C1C}">
                    <a14:useLocalDpi xmlns:a14="http://schemas.microsoft.com/office/drawing/2010/main" val="0"/>
                  </a:ext>
                </a:extLst>
              </a:blip>
              <a:srcRect l="12314" r="7836"/>
              <a:stretch/>
            </p:blipFill>
            <p:spPr bwMode="auto">
              <a:xfrm>
                <a:off x="3858072" y="504825"/>
                <a:ext cx="2038350" cy="1924050"/>
              </a:xfrm>
              <a:prstGeom prst="rect">
                <a:avLst/>
              </a:prstGeom>
              <a:ln>
                <a:solidFill>
                  <a:schemeClr val="tx1"/>
                </a:solidFill>
              </a:ln>
              <a:extLst>
                <a:ext uri="{53640926-AAD7-44D8-BBD7-CCE9431645EC}">
                  <a14:shadowObscured xmlns:a14="http://schemas.microsoft.com/office/drawing/2010/main"/>
                </a:ext>
              </a:extLst>
            </p:spPr>
          </p:pic>
          <p:cxnSp>
            <p:nvCxnSpPr>
              <p:cNvPr id="16" name="Connecteur droit 15">
                <a:extLst>
                  <a:ext uri="{FF2B5EF4-FFF2-40B4-BE49-F238E27FC236}">
                    <a16:creationId xmlns:a16="http://schemas.microsoft.com/office/drawing/2014/main" id="{65858864-3215-0F7E-E35B-0443352F19FA}"/>
                  </a:ext>
                </a:extLst>
              </p:cNvPr>
              <p:cNvCxnSpPr>
                <a:cxnSpLocks/>
                <a:endCxn id="13" idx="3"/>
              </p:cNvCxnSpPr>
              <p:nvPr/>
            </p:nvCxnSpPr>
            <p:spPr>
              <a:xfrm flipH="1">
                <a:off x="1281869" y="504825"/>
                <a:ext cx="2576203" cy="1138209"/>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8BC60394-89B2-9B00-AE86-2DBB0F0D9F20}"/>
                  </a:ext>
                </a:extLst>
              </p:cNvPr>
              <p:cNvCxnSpPr>
                <a:cxnSpLocks/>
                <a:endCxn id="13" idx="3"/>
              </p:cNvCxnSpPr>
              <p:nvPr/>
            </p:nvCxnSpPr>
            <p:spPr>
              <a:xfrm flipH="1" flipV="1">
                <a:off x="1281869" y="1643034"/>
                <a:ext cx="2576203" cy="785841"/>
              </a:xfrm>
              <a:prstGeom prst="line">
                <a:avLst/>
              </a:prstGeom>
              <a:ln w="12700"/>
            </p:spPr>
            <p:style>
              <a:lnRef idx="1">
                <a:schemeClr val="dk1"/>
              </a:lnRef>
              <a:fillRef idx="0">
                <a:schemeClr val="dk1"/>
              </a:fillRef>
              <a:effectRef idx="0">
                <a:schemeClr val="dk1"/>
              </a:effectRef>
              <a:fontRef idx="minor">
                <a:schemeClr val="tx1"/>
              </a:fontRef>
            </p:style>
          </p:cxnSp>
        </p:grpSp>
        <p:sp>
          <p:nvSpPr>
            <p:cNvPr id="13" name="Rectangle 12">
              <a:extLst>
                <a:ext uri="{FF2B5EF4-FFF2-40B4-BE49-F238E27FC236}">
                  <a16:creationId xmlns:a16="http://schemas.microsoft.com/office/drawing/2014/main" id="{1C7DD148-1572-6FC1-FCCE-FCB998921433}"/>
                </a:ext>
              </a:extLst>
            </p:cNvPr>
            <p:cNvSpPr/>
            <p:nvPr/>
          </p:nvSpPr>
          <p:spPr>
            <a:xfrm>
              <a:off x="974221" y="1497760"/>
              <a:ext cx="307648" cy="29054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a:p>
          </p:txBody>
        </p:sp>
      </p:grpSp>
    </p:spTree>
    <p:extLst>
      <p:ext uri="{BB962C8B-B14F-4D97-AF65-F5344CB8AC3E}">
        <p14:creationId xmlns:p14="http://schemas.microsoft.com/office/powerpoint/2010/main" val="3282419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6</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1323439"/>
          </a:xfrm>
          <a:prstGeom prst="rect">
            <a:avLst/>
          </a:prstGeom>
          <a:noFill/>
        </p:spPr>
        <p:txBody>
          <a:bodyPr wrap="square" rtlCol="0">
            <a:spAutoFit/>
          </a:bodyPr>
          <a:lstStyle/>
          <a:p>
            <a:pPr marL="285750" indent="-285750">
              <a:buFontTx/>
              <a:buChar char="-"/>
            </a:pPr>
            <a:r>
              <a:rPr lang="fr-FR" sz="1600" dirty="0"/>
              <a:t>Montage et résultats du dispositif REHPTS</a:t>
            </a:r>
          </a:p>
          <a:p>
            <a:pPr marL="285750" indent="-285750">
              <a:buFontTx/>
              <a:buChar char="-"/>
            </a:pPr>
            <a:endParaRPr lang="fr-FR" sz="1600" dirty="0"/>
          </a:p>
          <a:p>
            <a:pPr marL="285750" indent="-285750">
              <a:buFont typeface="Wingdings" panose="05000000000000000000" pitchFamily="2" charset="2"/>
              <a:buChar char="à"/>
            </a:pPr>
            <a:r>
              <a:rPr lang="fr-FR" sz="1600" dirty="0">
                <a:sym typeface="Wingdings" panose="05000000000000000000" pitchFamily="2" charset="2"/>
              </a:rPr>
              <a:t>Oxygène moléculaire</a:t>
            </a:r>
          </a:p>
          <a:p>
            <a:pPr marL="285750" indent="-285750">
              <a:buFont typeface="Wingdings" panose="05000000000000000000" pitchFamily="2" charset="2"/>
              <a:buChar char="à"/>
            </a:pPr>
            <a:r>
              <a:rPr lang="fr-FR" sz="1600" dirty="0">
                <a:sym typeface="Wingdings" panose="05000000000000000000" pitchFamily="2" charset="2"/>
              </a:rPr>
              <a:t>Pression atmosphérique</a:t>
            </a:r>
          </a:p>
          <a:p>
            <a:pPr marL="285750" indent="-285750">
              <a:buFont typeface="Wingdings" panose="05000000000000000000" pitchFamily="2" charset="2"/>
              <a:buChar char="à"/>
            </a:pPr>
            <a:endParaRPr lang="fr-FR" sz="1600" dirty="0">
              <a:sym typeface="Wingdings" panose="05000000000000000000" pitchFamily="2" charset="2"/>
            </a:endParaRPr>
          </a:p>
        </p:txBody>
      </p:sp>
      <p:pic>
        <p:nvPicPr>
          <p:cNvPr id="4" name="Image 3" descr="Une image contenant Électroménager, appareil de cuisine, électroménager, cuisinière&#10;&#10;Description générée automatiquement">
            <a:extLst>
              <a:ext uri="{FF2B5EF4-FFF2-40B4-BE49-F238E27FC236}">
                <a16:creationId xmlns:a16="http://schemas.microsoft.com/office/drawing/2014/main" id="{BE1A7E88-C213-A442-FC17-FE0505D74986}"/>
              </a:ext>
            </a:extLst>
          </p:cNvPr>
          <p:cNvPicPr>
            <a:picLocks noChangeAspect="1"/>
          </p:cNvPicPr>
          <p:nvPr/>
        </p:nvPicPr>
        <p:blipFill>
          <a:blip r:embed="rId3"/>
          <a:stretch>
            <a:fillRect/>
          </a:stretch>
        </p:blipFill>
        <p:spPr>
          <a:xfrm>
            <a:off x="1227214" y="2080701"/>
            <a:ext cx="4681729" cy="2697083"/>
          </a:xfrm>
          <a:prstGeom prst="rect">
            <a:avLst/>
          </a:prstGeom>
        </p:spPr>
      </p:pic>
      <p:grpSp>
        <p:nvGrpSpPr>
          <p:cNvPr id="7" name="Groupe 6">
            <a:extLst>
              <a:ext uri="{FF2B5EF4-FFF2-40B4-BE49-F238E27FC236}">
                <a16:creationId xmlns:a16="http://schemas.microsoft.com/office/drawing/2014/main" id="{4B8A008C-66D8-7D3A-B7A7-57033BE7B60E}"/>
              </a:ext>
            </a:extLst>
          </p:cNvPr>
          <p:cNvGrpSpPr/>
          <p:nvPr/>
        </p:nvGrpSpPr>
        <p:grpSpPr>
          <a:xfrm>
            <a:off x="6048730" y="2409428"/>
            <a:ext cx="2734543" cy="2039144"/>
            <a:chOff x="6396725" y="856526"/>
            <a:chExt cx="2734543" cy="2039144"/>
          </a:xfrm>
        </p:grpSpPr>
        <p:sp>
          <p:nvSpPr>
            <p:cNvPr id="10" name="ZoneTexte 9">
              <a:extLst>
                <a:ext uri="{FF2B5EF4-FFF2-40B4-BE49-F238E27FC236}">
                  <a16:creationId xmlns:a16="http://schemas.microsoft.com/office/drawing/2014/main" id="{E331F9C5-623F-CBF7-58C4-D10C8C4938DD}"/>
                </a:ext>
              </a:extLst>
            </p:cNvPr>
            <p:cNvSpPr txBox="1"/>
            <p:nvPr/>
          </p:nvSpPr>
          <p:spPr>
            <a:xfrm>
              <a:off x="6400241" y="856526"/>
              <a:ext cx="1744217" cy="307777"/>
            </a:xfrm>
            <a:prstGeom prst="rect">
              <a:avLst/>
            </a:prstGeom>
            <a:noFill/>
            <a:ln>
              <a:solidFill>
                <a:schemeClr val="tx1"/>
              </a:solidFill>
            </a:ln>
          </p:spPr>
          <p:txBody>
            <a:bodyPr wrap="square" rtlCol="0">
              <a:spAutoFit/>
            </a:bodyPr>
            <a:lstStyle/>
            <a:p>
              <a:r>
                <a:rPr lang="fr-FR" sz="1400" dirty="0"/>
                <a:t>1 : Réacteur/Enceinte</a:t>
              </a:r>
            </a:p>
          </p:txBody>
        </p:sp>
        <p:sp>
          <p:nvSpPr>
            <p:cNvPr id="18" name="ZoneTexte 17">
              <a:extLst>
                <a:ext uri="{FF2B5EF4-FFF2-40B4-BE49-F238E27FC236}">
                  <a16:creationId xmlns:a16="http://schemas.microsoft.com/office/drawing/2014/main" id="{8EBBBD2F-B180-65D8-D517-9EC73298BC6C}"/>
                </a:ext>
              </a:extLst>
            </p:cNvPr>
            <p:cNvSpPr txBox="1"/>
            <p:nvPr/>
          </p:nvSpPr>
          <p:spPr>
            <a:xfrm>
              <a:off x="6400239" y="1295106"/>
              <a:ext cx="1744217" cy="307777"/>
            </a:xfrm>
            <a:prstGeom prst="rect">
              <a:avLst/>
            </a:prstGeom>
            <a:noFill/>
            <a:ln>
              <a:solidFill>
                <a:schemeClr val="tx1"/>
              </a:solidFill>
            </a:ln>
          </p:spPr>
          <p:txBody>
            <a:bodyPr wrap="square" rtlCol="0">
              <a:spAutoFit/>
            </a:bodyPr>
            <a:lstStyle/>
            <a:p>
              <a:r>
                <a:rPr lang="fr-FR" sz="1400" dirty="0"/>
                <a:t>2 : Porte-échantillon</a:t>
              </a:r>
            </a:p>
          </p:txBody>
        </p:sp>
        <p:sp>
          <p:nvSpPr>
            <p:cNvPr id="19" name="ZoneTexte 18">
              <a:extLst>
                <a:ext uri="{FF2B5EF4-FFF2-40B4-BE49-F238E27FC236}">
                  <a16:creationId xmlns:a16="http://schemas.microsoft.com/office/drawing/2014/main" id="{1A951877-6D8A-F89A-D67C-3E4F61820BEB}"/>
                </a:ext>
              </a:extLst>
            </p:cNvPr>
            <p:cNvSpPr txBox="1"/>
            <p:nvPr/>
          </p:nvSpPr>
          <p:spPr>
            <a:xfrm>
              <a:off x="6400241" y="1735420"/>
              <a:ext cx="2731027" cy="307777"/>
            </a:xfrm>
            <a:prstGeom prst="rect">
              <a:avLst/>
            </a:prstGeom>
            <a:noFill/>
            <a:ln>
              <a:solidFill>
                <a:schemeClr val="tx1"/>
              </a:solidFill>
            </a:ln>
          </p:spPr>
          <p:txBody>
            <a:bodyPr wrap="square" rtlCol="0">
              <a:spAutoFit/>
            </a:bodyPr>
            <a:lstStyle/>
            <a:p>
              <a:r>
                <a:rPr lang="fr-FR" sz="1400" dirty="0"/>
                <a:t>3 : Hublot hémisphérique en verre</a:t>
              </a:r>
            </a:p>
          </p:txBody>
        </p:sp>
        <p:sp>
          <p:nvSpPr>
            <p:cNvPr id="20" name="ZoneTexte 19">
              <a:extLst>
                <a:ext uri="{FF2B5EF4-FFF2-40B4-BE49-F238E27FC236}">
                  <a16:creationId xmlns:a16="http://schemas.microsoft.com/office/drawing/2014/main" id="{40384437-64F3-A206-CF31-89D95B30553E}"/>
                </a:ext>
              </a:extLst>
            </p:cNvPr>
            <p:cNvSpPr txBox="1"/>
            <p:nvPr/>
          </p:nvSpPr>
          <p:spPr>
            <a:xfrm>
              <a:off x="6400239" y="2175734"/>
              <a:ext cx="2731029" cy="307777"/>
            </a:xfrm>
            <a:prstGeom prst="rect">
              <a:avLst/>
            </a:prstGeom>
            <a:noFill/>
            <a:ln>
              <a:solidFill>
                <a:schemeClr val="tx1"/>
              </a:solidFill>
            </a:ln>
          </p:spPr>
          <p:txBody>
            <a:bodyPr wrap="square" rtlCol="0">
              <a:spAutoFit/>
            </a:bodyPr>
            <a:lstStyle/>
            <a:p>
              <a:r>
                <a:rPr lang="fr-FR" sz="1400" dirty="0"/>
                <a:t>4, 5 : Échantillon et mousse zircone</a:t>
              </a:r>
            </a:p>
          </p:txBody>
        </p:sp>
        <p:sp>
          <p:nvSpPr>
            <p:cNvPr id="21" name="ZoneTexte 20">
              <a:extLst>
                <a:ext uri="{FF2B5EF4-FFF2-40B4-BE49-F238E27FC236}">
                  <a16:creationId xmlns:a16="http://schemas.microsoft.com/office/drawing/2014/main" id="{00ABF071-6344-4039-FB24-12BF088974BD}"/>
                </a:ext>
              </a:extLst>
            </p:cNvPr>
            <p:cNvSpPr txBox="1"/>
            <p:nvPr/>
          </p:nvSpPr>
          <p:spPr>
            <a:xfrm>
              <a:off x="6396725" y="2587893"/>
              <a:ext cx="1868056" cy="307777"/>
            </a:xfrm>
            <a:prstGeom prst="rect">
              <a:avLst/>
            </a:prstGeom>
            <a:noFill/>
            <a:ln>
              <a:solidFill>
                <a:schemeClr val="tx1"/>
              </a:solidFill>
            </a:ln>
          </p:spPr>
          <p:txBody>
            <a:bodyPr wrap="square" rtlCol="0">
              <a:spAutoFit/>
            </a:bodyPr>
            <a:lstStyle/>
            <a:p>
              <a:r>
                <a:rPr lang="fr-FR" sz="1400" dirty="0"/>
                <a:t>6 : Fenêtre en fluorine</a:t>
              </a:r>
            </a:p>
          </p:txBody>
        </p:sp>
      </p:grpSp>
    </p:spTree>
    <p:extLst>
      <p:ext uri="{BB962C8B-B14F-4D97-AF65-F5344CB8AC3E}">
        <p14:creationId xmlns:p14="http://schemas.microsoft.com/office/powerpoint/2010/main" val="858048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7</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338554"/>
          </a:xfrm>
          <a:prstGeom prst="rect">
            <a:avLst/>
          </a:prstGeom>
          <a:noFill/>
        </p:spPr>
        <p:txBody>
          <a:bodyPr wrap="square" rtlCol="0">
            <a:spAutoFit/>
          </a:bodyPr>
          <a:lstStyle/>
          <a:p>
            <a:pPr marL="285750" indent="-285750">
              <a:buFontTx/>
              <a:buChar char="-"/>
            </a:pPr>
            <a:r>
              <a:rPr lang="fr-FR" sz="1600" dirty="0"/>
              <a:t>Résultats sur l’Inconel 718</a:t>
            </a:r>
          </a:p>
        </p:txBody>
      </p:sp>
      <p:graphicFrame>
        <p:nvGraphicFramePr>
          <p:cNvPr id="4" name="Tableau 3">
            <a:extLst>
              <a:ext uri="{FF2B5EF4-FFF2-40B4-BE49-F238E27FC236}">
                <a16:creationId xmlns:a16="http://schemas.microsoft.com/office/drawing/2014/main" id="{9E9C01D2-3F62-1EAD-BC41-6D052218129A}"/>
              </a:ext>
            </a:extLst>
          </p:cNvPr>
          <p:cNvGraphicFramePr>
            <a:graphicFrameLocks noGrp="1"/>
          </p:cNvGraphicFramePr>
          <p:nvPr>
            <p:extLst>
              <p:ext uri="{D42A27DB-BD31-4B8C-83A1-F6EECF244321}">
                <p14:modId xmlns:p14="http://schemas.microsoft.com/office/powerpoint/2010/main" val="2812295527"/>
              </p:ext>
            </p:extLst>
          </p:nvPr>
        </p:nvGraphicFramePr>
        <p:xfrm>
          <a:off x="1227214" y="1026451"/>
          <a:ext cx="7556059" cy="2350005"/>
        </p:xfrm>
        <a:graphic>
          <a:graphicData uri="http://schemas.openxmlformats.org/drawingml/2006/table">
            <a:tbl>
              <a:tblPr firstRow="1" firstCol="1" bandRow="1">
                <a:tableStyleId>{5C22544A-7EE6-4342-B048-85BDC9FD1C3A}</a:tableStyleId>
              </a:tblPr>
              <a:tblGrid>
                <a:gridCol w="2469320">
                  <a:extLst>
                    <a:ext uri="{9D8B030D-6E8A-4147-A177-3AD203B41FA5}">
                      <a16:colId xmlns:a16="http://schemas.microsoft.com/office/drawing/2014/main" val="2715185714"/>
                    </a:ext>
                  </a:extLst>
                </a:gridCol>
                <a:gridCol w="1748472">
                  <a:extLst>
                    <a:ext uri="{9D8B030D-6E8A-4147-A177-3AD203B41FA5}">
                      <a16:colId xmlns:a16="http://schemas.microsoft.com/office/drawing/2014/main" val="3818975203"/>
                    </a:ext>
                  </a:extLst>
                </a:gridCol>
                <a:gridCol w="1751495">
                  <a:extLst>
                    <a:ext uri="{9D8B030D-6E8A-4147-A177-3AD203B41FA5}">
                      <a16:colId xmlns:a16="http://schemas.microsoft.com/office/drawing/2014/main" val="69114633"/>
                    </a:ext>
                  </a:extLst>
                </a:gridCol>
                <a:gridCol w="1586772">
                  <a:extLst>
                    <a:ext uri="{9D8B030D-6E8A-4147-A177-3AD203B41FA5}">
                      <a16:colId xmlns:a16="http://schemas.microsoft.com/office/drawing/2014/main" val="3925171822"/>
                    </a:ext>
                  </a:extLst>
                </a:gridCol>
              </a:tblGrid>
              <a:tr h="219169">
                <a:tc rowSpan="2">
                  <a:txBody>
                    <a:bodyPr/>
                    <a:lstStyle/>
                    <a:p>
                      <a:pPr algn="ctr"/>
                      <a:r>
                        <a:rPr lang="fr-FR" sz="1100" dirty="0">
                          <a:effectLst/>
                        </a:rPr>
                        <a:t> </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r>
                        <a:rPr lang="fr-FR" sz="1100">
                          <a:effectLst/>
                        </a:rPr>
                        <a:t>Inconel 718 – Direct Energy Deposition</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59806036"/>
                  </a:ext>
                </a:extLst>
              </a:tr>
              <a:tr h="269498">
                <a:tc vMerge="1">
                  <a:txBody>
                    <a:bodyPr/>
                    <a:lstStyle/>
                    <a:p>
                      <a:endParaRPr lang="fr-FR"/>
                    </a:p>
                  </a:txBody>
                  <a:tcPr/>
                </a:tc>
                <a:tc>
                  <a:txBody>
                    <a:bodyPr/>
                    <a:lstStyle/>
                    <a:p>
                      <a:pPr algn="ctr"/>
                      <a:r>
                        <a:rPr lang="fr-FR" sz="1100">
                          <a:effectLst/>
                        </a:rPr>
                        <a:t>Inco1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Inco2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100">
                          <a:effectLst/>
                        </a:rPr>
                        <a:t>Inco3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4334293"/>
                  </a:ext>
                </a:extLst>
              </a:tr>
              <a:tr h="438337">
                <a:tc>
                  <a:txBody>
                    <a:bodyPr/>
                    <a:lstStyle/>
                    <a:p>
                      <a:r>
                        <a:rPr lang="fr-FR" sz="1100">
                          <a:effectLst/>
                        </a:rPr>
                        <a:t>Température d’oxydation effective (K)</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1387</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1494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1600</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1699119"/>
                  </a:ext>
                </a:extLst>
              </a:tr>
              <a:tr h="334832">
                <a:tc>
                  <a:txBody>
                    <a:bodyPr/>
                    <a:lstStyle/>
                    <a:p>
                      <a:r>
                        <a:rPr lang="fr-FR" sz="1100">
                          <a:effectLst/>
                        </a:rPr>
                        <a:t>Masse avant (g)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10,0572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10,3614</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10,3175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566918"/>
                  </a:ext>
                </a:extLst>
              </a:tr>
              <a:tr h="347665">
                <a:tc>
                  <a:txBody>
                    <a:bodyPr/>
                    <a:lstStyle/>
                    <a:p>
                      <a:r>
                        <a:rPr lang="fr-FR" sz="1100">
                          <a:effectLst/>
                        </a:rPr>
                        <a:t>Masse après (g)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10,0598</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10,3655</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10,3239</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891860"/>
                  </a:ext>
                </a:extLst>
              </a:tr>
              <a:tr h="302166">
                <a:tc>
                  <a:txBody>
                    <a:bodyPr/>
                    <a:lstStyle/>
                    <a:p>
                      <a:r>
                        <a:rPr lang="fr-FR" sz="1100">
                          <a:effectLst/>
                        </a:rPr>
                        <a:t>Gain de masse (mg)</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2,6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4,1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6,4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0328540"/>
                  </a:ext>
                </a:extLst>
              </a:tr>
              <a:tr h="219169">
                <a:tc>
                  <a:txBody>
                    <a:bodyPr/>
                    <a:lstStyle/>
                    <a:p>
                      <a:r>
                        <a:rPr lang="fr-FR" sz="1100">
                          <a:effectLst/>
                        </a:rPr>
                        <a:t>Gain de masse (%)</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0,03</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0,04</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0,06</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3188330"/>
                  </a:ext>
                </a:extLst>
              </a:tr>
              <a:tr h="219169">
                <a:tc>
                  <a:txBody>
                    <a:bodyPr/>
                    <a:lstStyle/>
                    <a:p>
                      <a:r>
                        <a:rPr lang="fr-FR" sz="1100">
                          <a:effectLst/>
                        </a:rPr>
                        <a:t>Variation de masse (mg/cm²)</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1,022</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a:effectLst/>
                        </a:rPr>
                        <a:t>1,611</a:t>
                      </a:r>
                      <a:endParaRPr lang="fr-FR"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1000" dirty="0">
                          <a:effectLst/>
                        </a:rPr>
                        <a:t>2,515</a:t>
                      </a:r>
                      <a:endParaRPr lang="fr-FR"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9077974"/>
                  </a:ext>
                </a:extLst>
              </a:tr>
            </a:tbl>
          </a:graphicData>
        </a:graphic>
      </p:graphicFrame>
      <p:graphicFrame>
        <p:nvGraphicFramePr>
          <p:cNvPr id="5" name="Graphique 4">
            <a:extLst>
              <a:ext uri="{FF2B5EF4-FFF2-40B4-BE49-F238E27FC236}">
                <a16:creationId xmlns:a16="http://schemas.microsoft.com/office/drawing/2014/main" id="{EEB10FAE-5DA4-4AA2-A69D-897531D76805}"/>
              </a:ext>
            </a:extLst>
          </p:cNvPr>
          <p:cNvGraphicFramePr/>
          <p:nvPr>
            <p:extLst>
              <p:ext uri="{D42A27DB-BD31-4B8C-83A1-F6EECF244321}">
                <p14:modId xmlns:p14="http://schemas.microsoft.com/office/powerpoint/2010/main" val="2527137218"/>
              </p:ext>
            </p:extLst>
          </p:nvPr>
        </p:nvGraphicFramePr>
        <p:xfrm>
          <a:off x="4437246" y="3376456"/>
          <a:ext cx="4567739" cy="3187973"/>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9DAE3710-CEEC-6886-C0E6-BBCD13F054D9}"/>
              </a:ext>
            </a:extLst>
          </p:cNvPr>
          <p:cNvSpPr txBox="1"/>
          <p:nvPr/>
        </p:nvSpPr>
        <p:spPr>
          <a:xfrm>
            <a:off x="1235409" y="3715352"/>
            <a:ext cx="3201837" cy="1323439"/>
          </a:xfrm>
          <a:prstGeom prst="rect">
            <a:avLst/>
          </a:prstGeom>
          <a:noFill/>
        </p:spPr>
        <p:txBody>
          <a:bodyPr wrap="square" rtlCol="0">
            <a:spAutoFit/>
          </a:bodyPr>
          <a:lstStyle/>
          <a:p>
            <a:r>
              <a:rPr lang="fr-FR" sz="1600" dirty="0">
                <a:sym typeface="Wingdings" panose="05000000000000000000" pitchFamily="2" charset="2"/>
              </a:rPr>
              <a:t>Évolution de la masse &gt; essais sur MESOX pour l’Inconel 718</a:t>
            </a:r>
          </a:p>
          <a:p>
            <a:endParaRPr lang="fr-FR" sz="1600" dirty="0">
              <a:sym typeface="Wingdings" panose="05000000000000000000" pitchFamily="2" charset="2"/>
            </a:endParaRPr>
          </a:p>
          <a:p>
            <a:r>
              <a:rPr lang="fr-FR" sz="1600" dirty="0">
                <a:sym typeface="Wingdings" panose="05000000000000000000" pitchFamily="2" charset="2"/>
              </a:rPr>
              <a:t>Environnement + agressif</a:t>
            </a:r>
          </a:p>
          <a:p>
            <a:endParaRPr lang="fr-FR" sz="1600" dirty="0">
              <a:sym typeface="Wingdings" panose="05000000000000000000" pitchFamily="2" charset="2"/>
            </a:endParaRPr>
          </a:p>
        </p:txBody>
      </p:sp>
    </p:spTree>
    <p:extLst>
      <p:ext uri="{BB962C8B-B14F-4D97-AF65-F5344CB8AC3E}">
        <p14:creationId xmlns:p14="http://schemas.microsoft.com/office/powerpoint/2010/main" val="1370762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9044BFF-A2F0-41E5-BFE1-FB39D9E258ED}"/>
              </a:ext>
            </a:extLst>
          </p:cNvPr>
          <p:cNvSpPr txBox="1"/>
          <p:nvPr/>
        </p:nvSpPr>
        <p:spPr>
          <a:xfrm>
            <a:off x="1227214" y="553889"/>
            <a:ext cx="7556059" cy="4924425"/>
          </a:xfrm>
          <a:prstGeom prst="rect">
            <a:avLst/>
          </a:prstGeom>
          <a:noFill/>
        </p:spPr>
        <p:txBody>
          <a:bodyPr wrap="square" rtlCol="0">
            <a:spAutoFit/>
          </a:bodyPr>
          <a:lstStyle/>
          <a:p>
            <a:r>
              <a:rPr lang="fr-FR" b="1" u="sng" dirty="0"/>
              <a:t>Contexte :</a:t>
            </a:r>
          </a:p>
          <a:p>
            <a:endParaRPr lang="fr-FR" sz="1400" u="sng" dirty="0"/>
          </a:p>
          <a:p>
            <a:pPr marL="285750" indent="-285750">
              <a:buFontTx/>
              <a:buChar char="-"/>
            </a:pPr>
            <a:r>
              <a:rPr lang="fr-FR" sz="1400" dirty="0"/>
              <a:t>Problématiques liées aux rentrées atmosphériques et aux débris des véhicules spatiaux </a:t>
            </a:r>
          </a:p>
          <a:p>
            <a:pPr marL="285750" indent="-285750">
              <a:buFontTx/>
              <a:buChar char="-"/>
            </a:pPr>
            <a:endParaRPr lang="fr-FR" sz="1400" dirty="0"/>
          </a:p>
          <a:p>
            <a:pPr marL="285750" indent="-285750">
              <a:buFontTx/>
              <a:buChar char="-"/>
            </a:pPr>
            <a:r>
              <a:rPr lang="fr-FR" sz="1400" dirty="0"/>
              <a:t>Projet européen M-</a:t>
            </a:r>
            <a:r>
              <a:rPr lang="fr-FR" sz="1400" dirty="0" err="1"/>
              <a:t>ERA.Net</a:t>
            </a:r>
            <a:r>
              <a:rPr lang="fr-FR" sz="1400" dirty="0"/>
              <a:t> appelé AM-ACTS</a:t>
            </a:r>
          </a:p>
          <a:p>
            <a:pPr marL="285750" indent="-285750">
              <a:buFontTx/>
              <a:buChar char="-"/>
            </a:pPr>
            <a:endParaRPr lang="fr-FR" sz="1400" dirty="0"/>
          </a:p>
          <a:p>
            <a:pPr marL="285750" indent="-285750">
              <a:buFontTx/>
              <a:buChar char="-"/>
            </a:pPr>
            <a:r>
              <a:rPr lang="fr-FR" sz="1400" dirty="0"/>
              <a:t>Les </a:t>
            </a:r>
            <a:r>
              <a:rPr lang="fr-FR" sz="1400" dirty="0" err="1"/>
              <a:t>UHTCs</a:t>
            </a:r>
            <a:r>
              <a:rPr lang="fr-FR" sz="1400" dirty="0"/>
              <a:t> sont prometteurs pour constituer les boucliers thermiques</a:t>
            </a:r>
          </a:p>
          <a:p>
            <a:endParaRPr lang="fr-FR" sz="1400" dirty="0"/>
          </a:p>
          <a:p>
            <a:pPr marL="285750" indent="-285750">
              <a:buFontTx/>
              <a:buChar char="-"/>
            </a:pPr>
            <a:r>
              <a:rPr lang="fr-FR" sz="1400" dirty="0"/>
              <a:t>L’Inconel 718 est un superalliage présent dans les lanceurs et les satellites</a:t>
            </a:r>
          </a:p>
          <a:p>
            <a:endParaRPr lang="fr-FR" sz="1400" dirty="0"/>
          </a:p>
          <a:p>
            <a:pPr marL="285750" indent="-285750">
              <a:buFontTx/>
              <a:buChar char="-"/>
            </a:pPr>
            <a:r>
              <a:rPr lang="fr-FR" sz="1400" dirty="0"/>
              <a:t>Fabrication additive comme nouveau moyen d’élaboration</a:t>
            </a:r>
          </a:p>
          <a:p>
            <a:pPr marL="285750" indent="-285750">
              <a:buFontTx/>
              <a:buChar char="-"/>
            </a:pPr>
            <a:endParaRPr lang="fr-FR" sz="1600" dirty="0"/>
          </a:p>
          <a:p>
            <a:endParaRPr lang="fr-FR" sz="1600" u="sng" dirty="0"/>
          </a:p>
          <a:p>
            <a:r>
              <a:rPr lang="fr-FR" b="1" u="sng" dirty="0"/>
              <a:t>Objectifs</a:t>
            </a:r>
          </a:p>
          <a:p>
            <a:pPr marL="285750" indent="-285750">
              <a:buFontTx/>
              <a:buChar char="-"/>
            </a:pPr>
            <a:endParaRPr lang="fr-FR" sz="1600" dirty="0"/>
          </a:p>
          <a:p>
            <a:pPr marL="285750" indent="-285750">
              <a:buFontTx/>
              <a:buChar char="-"/>
            </a:pPr>
            <a:r>
              <a:rPr lang="fr-FR" sz="1400" dirty="0"/>
              <a:t>Étude de l’oxydation haute température </a:t>
            </a:r>
            <a:r>
              <a:rPr lang="fr-FR" sz="1400" dirty="0">
                <a:sym typeface="Wingdings" panose="05000000000000000000" pitchFamily="2" charset="2"/>
              </a:rPr>
              <a:t></a:t>
            </a:r>
            <a:r>
              <a:rPr lang="fr-FR" sz="1400" dirty="0"/>
              <a:t> conditions de rentrée atmosphérique</a:t>
            </a:r>
          </a:p>
          <a:p>
            <a:endParaRPr lang="fr-FR" sz="1400" dirty="0"/>
          </a:p>
          <a:p>
            <a:pPr marL="285750" indent="-285750">
              <a:buFontTx/>
              <a:buChar char="-"/>
            </a:pPr>
            <a:r>
              <a:rPr lang="fr-FR" sz="1400" dirty="0"/>
              <a:t>Impact de la méthode d’élaboration </a:t>
            </a:r>
            <a:r>
              <a:rPr lang="fr-FR" sz="1400" dirty="0">
                <a:sym typeface="Wingdings" panose="05000000000000000000" pitchFamily="2" charset="2"/>
              </a:rPr>
              <a:t> </a:t>
            </a:r>
            <a:r>
              <a:rPr lang="fr-FR" sz="1400" dirty="0"/>
              <a:t>comportement à l’oxydation</a:t>
            </a:r>
          </a:p>
          <a:p>
            <a:pPr marL="285750" indent="-285750">
              <a:buFontTx/>
              <a:buChar char="-"/>
            </a:pPr>
            <a:endParaRPr lang="fr-FR" sz="1600" dirty="0"/>
          </a:p>
          <a:p>
            <a:pPr marL="285750" indent="-285750">
              <a:buFontTx/>
              <a:buChar char="-"/>
            </a:pPr>
            <a:endParaRPr lang="fr-FR" sz="1600" dirty="0"/>
          </a:p>
          <a:p>
            <a:pPr marL="285750" indent="-285750">
              <a:buFontTx/>
              <a:buChar char="-"/>
            </a:pPr>
            <a:endParaRPr lang="fr-FR" sz="1600" dirty="0"/>
          </a:p>
        </p:txBody>
      </p:sp>
      <p:grpSp>
        <p:nvGrpSpPr>
          <p:cNvPr id="24" name="Groupe 23">
            <a:extLst>
              <a:ext uri="{FF2B5EF4-FFF2-40B4-BE49-F238E27FC236}">
                <a16:creationId xmlns:a16="http://schemas.microsoft.com/office/drawing/2014/main" id="{C43A1C2F-8F8B-5AF0-A1B1-F311AC2E68AD}"/>
              </a:ext>
            </a:extLst>
          </p:cNvPr>
          <p:cNvGrpSpPr/>
          <p:nvPr/>
        </p:nvGrpSpPr>
        <p:grpSpPr>
          <a:xfrm>
            <a:off x="979387" y="-27249"/>
            <a:ext cx="8164613" cy="246222"/>
            <a:chOff x="979387" y="-27249"/>
            <a:chExt cx="8164613" cy="246222"/>
          </a:xfrm>
        </p:grpSpPr>
        <p:grpSp>
          <p:nvGrpSpPr>
            <p:cNvPr id="4" name="Groupe 3">
              <a:extLst>
                <a:ext uri="{FF2B5EF4-FFF2-40B4-BE49-F238E27FC236}">
                  <a16:creationId xmlns:a16="http://schemas.microsoft.com/office/drawing/2014/main" id="{12128DD6-1276-5A8A-108E-D8FE23378F1D}"/>
                </a:ext>
              </a:extLst>
            </p:cNvPr>
            <p:cNvGrpSpPr/>
            <p:nvPr/>
          </p:nvGrpSpPr>
          <p:grpSpPr>
            <a:xfrm>
              <a:off x="979387" y="-8549"/>
              <a:ext cx="8164613" cy="210198"/>
              <a:chOff x="979387" y="-8549"/>
              <a:chExt cx="7040841" cy="210198"/>
            </a:xfrm>
          </p:grpSpPr>
          <p:grpSp>
            <p:nvGrpSpPr>
              <p:cNvPr id="5" name="Groupe 4">
                <a:extLst>
                  <a:ext uri="{FF2B5EF4-FFF2-40B4-BE49-F238E27FC236}">
                    <a16:creationId xmlns:a16="http://schemas.microsoft.com/office/drawing/2014/main" id="{559322DC-0907-1B29-AC34-39328186319B}"/>
                  </a:ext>
                </a:extLst>
              </p:cNvPr>
              <p:cNvGrpSpPr/>
              <p:nvPr/>
            </p:nvGrpSpPr>
            <p:grpSpPr>
              <a:xfrm>
                <a:off x="979387" y="-8547"/>
                <a:ext cx="2083750" cy="210196"/>
                <a:chOff x="979386" y="-8547"/>
                <a:chExt cx="2179977" cy="210196"/>
              </a:xfrm>
            </p:grpSpPr>
            <p:sp>
              <p:nvSpPr>
                <p:cNvPr id="15" name="Flèche : chevron 14">
                  <a:extLst>
                    <a:ext uri="{FF2B5EF4-FFF2-40B4-BE49-F238E27FC236}">
                      <a16:creationId xmlns:a16="http://schemas.microsoft.com/office/drawing/2014/main" id="{1FCEE1EF-961C-5C1B-6252-4F8273CB4E31}"/>
                    </a:ext>
                  </a:extLst>
                </p:cNvPr>
                <p:cNvSpPr/>
                <p:nvPr/>
              </p:nvSpPr>
              <p:spPr>
                <a:xfrm>
                  <a:off x="979386" y="-8546"/>
                  <a:ext cx="1148518" cy="21019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6" name="Flèche : chevron 15">
                  <a:extLst>
                    <a:ext uri="{FF2B5EF4-FFF2-40B4-BE49-F238E27FC236}">
                      <a16:creationId xmlns:a16="http://schemas.microsoft.com/office/drawing/2014/main" id="{070A3DF9-224E-A472-128B-7432E5AD49DC}"/>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6" name="Groupe 5">
                <a:extLst>
                  <a:ext uri="{FF2B5EF4-FFF2-40B4-BE49-F238E27FC236}">
                    <a16:creationId xmlns:a16="http://schemas.microsoft.com/office/drawing/2014/main" id="{B7523BD3-4528-667C-E4E2-51F2BAE18EF7}"/>
                  </a:ext>
                </a:extLst>
              </p:cNvPr>
              <p:cNvGrpSpPr/>
              <p:nvPr/>
            </p:nvGrpSpPr>
            <p:grpSpPr>
              <a:xfrm>
                <a:off x="2955915" y="-8548"/>
                <a:ext cx="2083750" cy="210196"/>
                <a:chOff x="979386" y="-8547"/>
                <a:chExt cx="2179977" cy="210196"/>
              </a:xfrm>
            </p:grpSpPr>
            <p:sp>
              <p:nvSpPr>
                <p:cNvPr id="13" name="Flèche : chevron 12">
                  <a:extLst>
                    <a:ext uri="{FF2B5EF4-FFF2-40B4-BE49-F238E27FC236}">
                      <a16:creationId xmlns:a16="http://schemas.microsoft.com/office/drawing/2014/main" id="{E6FE110F-5CBE-D1E1-58AF-B1301E57CDCF}"/>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 chevron 13">
                  <a:extLst>
                    <a:ext uri="{FF2B5EF4-FFF2-40B4-BE49-F238E27FC236}">
                      <a16:creationId xmlns:a16="http://schemas.microsoft.com/office/drawing/2014/main" id="{0DC4452C-7E4F-C39F-43C2-ACF34ED0DA1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1" name="Flèche : chevron 10">
                <a:extLst>
                  <a:ext uri="{FF2B5EF4-FFF2-40B4-BE49-F238E27FC236}">
                    <a16:creationId xmlns:a16="http://schemas.microsoft.com/office/drawing/2014/main" id="{1031DE2B-0360-B81E-9F2E-0E601C7592DD}"/>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8" name="Groupe 7">
                <a:extLst>
                  <a:ext uri="{FF2B5EF4-FFF2-40B4-BE49-F238E27FC236}">
                    <a16:creationId xmlns:a16="http://schemas.microsoft.com/office/drawing/2014/main" id="{5648805A-D482-B3E7-60ED-598D02B3A188}"/>
                  </a:ext>
                </a:extLst>
              </p:cNvPr>
              <p:cNvGrpSpPr/>
              <p:nvPr/>
            </p:nvGrpSpPr>
            <p:grpSpPr>
              <a:xfrm>
                <a:off x="4937333" y="-8549"/>
                <a:ext cx="2083750" cy="210196"/>
                <a:chOff x="979386" y="-8547"/>
                <a:chExt cx="2179977" cy="210196"/>
              </a:xfrm>
            </p:grpSpPr>
            <p:sp>
              <p:nvSpPr>
                <p:cNvPr id="9" name="Flèche : chevron 8">
                  <a:extLst>
                    <a:ext uri="{FF2B5EF4-FFF2-40B4-BE49-F238E27FC236}">
                      <a16:creationId xmlns:a16="http://schemas.microsoft.com/office/drawing/2014/main" id="{DF88D25C-3593-FBF3-A608-FDA1891683A7}"/>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Flèche : chevron 9">
                  <a:extLst>
                    <a:ext uri="{FF2B5EF4-FFF2-40B4-BE49-F238E27FC236}">
                      <a16:creationId xmlns:a16="http://schemas.microsoft.com/office/drawing/2014/main" id="{BE970069-D0B3-9832-3714-CEE1D9E599CC}"/>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17" name="ZoneTexte 16">
              <a:extLst>
                <a:ext uri="{FF2B5EF4-FFF2-40B4-BE49-F238E27FC236}">
                  <a16:creationId xmlns:a16="http://schemas.microsoft.com/office/drawing/2014/main" id="{A191AC41-BF1A-8C00-30AE-2582FCDBEA43}"/>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18" name="ZoneTexte 17">
              <a:extLst>
                <a:ext uri="{FF2B5EF4-FFF2-40B4-BE49-F238E27FC236}">
                  <a16:creationId xmlns:a16="http://schemas.microsoft.com/office/drawing/2014/main" id="{B6966B2E-7ECF-6FB3-5B50-2C5BCDFC9969}"/>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19" name="ZoneTexte 18">
              <a:extLst>
                <a:ext uri="{FF2B5EF4-FFF2-40B4-BE49-F238E27FC236}">
                  <a16:creationId xmlns:a16="http://schemas.microsoft.com/office/drawing/2014/main" id="{5CBEB256-1187-34B0-C79E-E19A7BFBB177}"/>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0" name="ZoneTexte 19">
              <a:extLst>
                <a:ext uri="{FF2B5EF4-FFF2-40B4-BE49-F238E27FC236}">
                  <a16:creationId xmlns:a16="http://schemas.microsoft.com/office/drawing/2014/main" id="{B937DC74-4EEC-CC91-FA09-A99D00A83247}"/>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1" name="ZoneTexte 20">
              <a:extLst>
                <a:ext uri="{FF2B5EF4-FFF2-40B4-BE49-F238E27FC236}">
                  <a16:creationId xmlns:a16="http://schemas.microsoft.com/office/drawing/2014/main" id="{83E8994F-14EC-1171-A6C5-B461D34BEE0E}"/>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22" name="ZoneTexte 21">
              <a:extLst>
                <a:ext uri="{FF2B5EF4-FFF2-40B4-BE49-F238E27FC236}">
                  <a16:creationId xmlns:a16="http://schemas.microsoft.com/office/drawing/2014/main" id="{DC2C0335-08D1-F1A2-1C68-F45B29DD87E5}"/>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23" name="ZoneTexte 22">
              <a:extLst>
                <a:ext uri="{FF2B5EF4-FFF2-40B4-BE49-F238E27FC236}">
                  <a16:creationId xmlns:a16="http://schemas.microsoft.com/office/drawing/2014/main" id="{FB5B6B76-CC7D-FEF2-32FE-0BF2E7C97E5F}"/>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12" name="Image 11">
            <a:extLst>
              <a:ext uri="{FF2B5EF4-FFF2-40B4-BE49-F238E27FC236}">
                <a16:creationId xmlns:a16="http://schemas.microsoft.com/office/drawing/2014/main" id="{39ED9EEC-B2F4-906D-F053-54D0FFCFF23A}"/>
              </a:ext>
            </a:extLst>
          </p:cNvPr>
          <p:cNvPicPr>
            <a:picLocks noChangeAspect="1"/>
          </p:cNvPicPr>
          <p:nvPr/>
        </p:nvPicPr>
        <p:blipFill>
          <a:blip r:embed="rId3"/>
          <a:stretch>
            <a:fillRect/>
          </a:stretch>
        </p:blipFill>
        <p:spPr>
          <a:xfrm>
            <a:off x="7178121" y="1396502"/>
            <a:ext cx="1647926" cy="1606580"/>
          </a:xfrm>
          <a:prstGeom prst="rect">
            <a:avLst/>
          </a:prstGeom>
        </p:spPr>
      </p:pic>
      <p:sp>
        <p:nvSpPr>
          <p:cNvPr id="25" name="ZoneTexte 24">
            <a:extLst>
              <a:ext uri="{FF2B5EF4-FFF2-40B4-BE49-F238E27FC236}">
                <a16:creationId xmlns:a16="http://schemas.microsoft.com/office/drawing/2014/main" id="{2CDF7D3C-557E-C2F2-AD08-DF8DB5669747}"/>
              </a:ext>
            </a:extLst>
          </p:cNvPr>
          <p:cNvSpPr txBox="1"/>
          <p:nvPr/>
        </p:nvSpPr>
        <p:spPr>
          <a:xfrm>
            <a:off x="7003351" y="3008671"/>
            <a:ext cx="2593037" cy="215444"/>
          </a:xfrm>
          <a:prstGeom prst="rect">
            <a:avLst/>
          </a:prstGeom>
          <a:noFill/>
        </p:spPr>
        <p:txBody>
          <a:bodyPr wrap="square" rtlCol="0">
            <a:spAutoFit/>
          </a:bodyPr>
          <a:lstStyle/>
          <a:p>
            <a:r>
              <a:rPr lang="fr-FR" sz="800" dirty="0">
                <a:solidFill>
                  <a:srgbClr val="000000"/>
                </a:solidFill>
                <a:latin typeface="Verdana" panose="020B0604030504040204" pitchFamily="34" charset="0"/>
              </a:rPr>
              <a:t>R</a:t>
            </a:r>
            <a:r>
              <a:rPr lang="fr-FR" sz="800" b="0" i="0" dirty="0">
                <a:solidFill>
                  <a:srgbClr val="000000"/>
                </a:solidFill>
                <a:effectLst/>
                <a:latin typeface="Verdana" panose="020B0604030504040204" pitchFamily="34" charset="0"/>
              </a:rPr>
              <a:t>entrée d'Apollo 8 en décembre 1968</a:t>
            </a:r>
            <a:endParaRPr lang="fr-FR" sz="800" dirty="0"/>
          </a:p>
        </p:txBody>
      </p:sp>
      <p:sp>
        <p:nvSpPr>
          <p:cNvPr id="26" name="ZoneTexte 25">
            <a:extLst>
              <a:ext uri="{FF2B5EF4-FFF2-40B4-BE49-F238E27FC236}">
                <a16:creationId xmlns:a16="http://schemas.microsoft.com/office/drawing/2014/main" id="{8405816D-C4E7-8605-8546-D96DF9E76551}"/>
              </a:ext>
            </a:extLst>
          </p:cNvPr>
          <p:cNvSpPr txBox="1"/>
          <p:nvPr/>
        </p:nvSpPr>
        <p:spPr>
          <a:xfrm>
            <a:off x="8923274" y="6564227"/>
            <a:ext cx="191106" cy="369332"/>
          </a:xfrm>
          <a:prstGeom prst="rect">
            <a:avLst/>
          </a:prstGeom>
          <a:noFill/>
        </p:spPr>
        <p:txBody>
          <a:bodyPr wrap="square" rtlCol="0">
            <a:spAutoFit/>
          </a:bodyPr>
          <a:lstStyle/>
          <a:p>
            <a:r>
              <a:rPr lang="fr-FR" dirty="0"/>
              <a:t>3</a:t>
            </a:r>
          </a:p>
        </p:txBody>
      </p:sp>
    </p:spTree>
    <p:extLst>
      <p:ext uri="{BB962C8B-B14F-4D97-AF65-F5344CB8AC3E}">
        <p14:creationId xmlns:p14="http://schemas.microsoft.com/office/powerpoint/2010/main" val="336808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fade">
                                      <p:cBhvr>
                                        <p:cTn id="46" dur="500"/>
                                        <p:tgtEl>
                                          <p:spTgt spid="3">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animEffect transition="in" filter="fade">
                                      <p:cBhvr>
                                        <p:cTn id="51"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8</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830997"/>
          </a:xfrm>
          <a:prstGeom prst="rect">
            <a:avLst/>
          </a:prstGeom>
          <a:noFill/>
        </p:spPr>
        <p:txBody>
          <a:bodyPr wrap="square" rtlCol="0">
            <a:spAutoFit/>
          </a:bodyPr>
          <a:lstStyle/>
          <a:p>
            <a:pPr marL="285750" indent="-285750">
              <a:buFontTx/>
              <a:buChar char="-"/>
            </a:pPr>
            <a:r>
              <a:rPr lang="fr-FR" sz="1600" dirty="0"/>
              <a:t>Spectre solaire</a:t>
            </a:r>
          </a:p>
          <a:p>
            <a:pPr marL="285750" indent="-285750">
              <a:buFontTx/>
              <a:buChar char="-"/>
            </a:pPr>
            <a:endParaRPr lang="fr-FR" sz="1600" dirty="0"/>
          </a:p>
          <a:p>
            <a:endParaRPr lang="fr-FR" sz="1600" dirty="0"/>
          </a:p>
        </p:txBody>
      </p:sp>
      <p:pic>
        <p:nvPicPr>
          <p:cNvPr id="8194" name="Picture 2" descr="Rayonnement solaire — Wikipédia">
            <a:extLst>
              <a:ext uri="{FF2B5EF4-FFF2-40B4-BE49-F238E27FC236}">
                <a16:creationId xmlns:a16="http://schemas.microsoft.com/office/drawing/2014/main" id="{64996B6A-1B86-55B2-F6EF-5BF65EAC3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266" y="1553831"/>
            <a:ext cx="6095954" cy="3750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38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9</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1323439"/>
          </a:xfrm>
          <a:prstGeom prst="rect">
            <a:avLst/>
          </a:prstGeom>
          <a:noFill/>
        </p:spPr>
        <p:txBody>
          <a:bodyPr wrap="square" rtlCol="0">
            <a:spAutoFit/>
          </a:bodyPr>
          <a:lstStyle/>
          <a:p>
            <a:pPr marL="285750" indent="-285750">
              <a:buFontTx/>
              <a:buChar char="-"/>
            </a:pPr>
            <a:r>
              <a:rPr lang="fr-FR" sz="1600" dirty="0"/>
              <a:t>Dégagement gazeux pendant un essai sur céramique</a:t>
            </a:r>
          </a:p>
          <a:p>
            <a:pPr marL="285750" indent="-285750">
              <a:buFontTx/>
              <a:buChar char="-"/>
            </a:pPr>
            <a:endParaRPr lang="fr-FR" sz="1600" dirty="0"/>
          </a:p>
          <a:p>
            <a:endParaRPr lang="fr-FR" sz="1600" dirty="0"/>
          </a:p>
          <a:p>
            <a:pPr marL="285750" indent="-285750">
              <a:buFontTx/>
              <a:buChar char="-"/>
            </a:pPr>
            <a:endParaRPr lang="fr-FR" sz="1600" dirty="0"/>
          </a:p>
          <a:p>
            <a:endParaRPr lang="fr-FR" sz="1600" dirty="0"/>
          </a:p>
        </p:txBody>
      </p:sp>
      <p:pic>
        <p:nvPicPr>
          <p:cNvPr id="8" name="M2U00003">
            <a:hlinkClick r:id="" action="ppaction://media"/>
            <a:extLst>
              <a:ext uri="{FF2B5EF4-FFF2-40B4-BE49-F238E27FC236}">
                <a16:creationId xmlns:a16="http://schemas.microsoft.com/office/drawing/2014/main" id="{FAADAD37-FDD6-3F8C-3FF0-2A8BC63A8580}"/>
              </a:ext>
            </a:extLst>
          </p:cNvPr>
          <p:cNvPicPr>
            <a:picLocks noChangeAspect="1"/>
          </p:cNvPicPr>
          <p:nvPr>
            <a:videoFile r:link="rId1"/>
            <p:extLst>
              <p:ext uri="{DAA4B4D4-6D71-4841-9C94-3DE7FCFB9230}">
                <p14:media xmlns:p14="http://schemas.microsoft.com/office/powerpoint/2010/main" r:embed="rId2">
                  <p14:trim st="27733" end="409061"/>
                </p14:media>
              </p:ext>
            </p:extLst>
          </p:nvPr>
        </p:nvPicPr>
        <p:blipFill>
          <a:blip r:embed="rId5"/>
          <a:stretch>
            <a:fillRect/>
          </a:stretch>
        </p:blipFill>
        <p:spPr>
          <a:xfrm>
            <a:off x="1119039" y="1243010"/>
            <a:ext cx="7903148" cy="4445521"/>
          </a:xfrm>
          <a:prstGeom prst="rect">
            <a:avLst/>
          </a:prstGeom>
        </p:spPr>
      </p:pic>
    </p:spTree>
    <p:extLst>
      <p:ext uri="{BB962C8B-B14F-4D97-AF65-F5344CB8AC3E}">
        <p14:creationId xmlns:p14="http://schemas.microsoft.com/office/powerpoint/2010/main" val="41208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10</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1323439"/>
          </a:xfrm>
          <a:prstGeom prst="rect">
            <a:avLst/>
          </a:prstGeom>
          <a:noFill/>
        </p:spPr>
        <p:txBody>
          <a:bodyPr wrap="square" rtlCol="0">
            <a:spAutoFit/>
          </a:bodyPr>
          <a:lstStyle/>
          <a:p>
            <a:pPr marL="285750" indent="-285750">
              <a:buFontTx/>
              <a:buChar char="-"/>
            </a:pPr>
            <a:r>
              <a:rPr lang="fr-FR" sz="1600" dirty="0"/>
              <a:t>Bullage à + 2000 K + refroidissement</a:t>
            </a:r>
          </a:p>
          <a:p>
            <a:pPr marL="285750" indent="-285750">
              <a:buFontTx/>
              <a:buChar char="-"/>
            </a:pPr>
            <a:endParaRPr lang="fr-FR" sz="1600" dirty="0"/>
          </a:p>
          <a:p>
            <a:endParaRPr lang="fr-FR" sz="1600" dirty="0"/>
          </a:p>
          <a:p>
            <a:pPr marL="285750" indent="-285750">
              <a:buFontTx/>
              <a:buChar char="-"/>
            </a:pPr>
            <a:endParaRPr lang="fr-FR" sz="1600" dirty="0"/>
          </a:p>
          <a:p>
            <a:endParaRPr lang="fr-FR" sz="1600" dirty="0"/>
          </a:p>
        </p:txBody>
      </p:sp>
      <p:pic>
        <p:nvPicPr>
          <p:cNvPr id="4" name="M2U00003">
            <a:hlinkClick r:id="" action="ppaction://media"/>
            <a:extLst>
              <a:ext uri="{FF2B5EF4-FFF2-40B4-BE49-F238E27FC236}">
                <a16:creationId xmlns:a16="http://schemas.microsoft.com/office/drawing/2014/main" id="{ADD9992D-3470-4040-BC70-2C2EDC29138D}"/>
              </a:ext>
            </a:extLst>
          </p:cNvPr>
          <p:cNvPicPr>
            <a:picLocks noChangeAspect="1"/>
          </p:cNvPicPr>
          <p:nvPr>
            <a:videoFile r:link="rId1"/>
            <p:extLst>
              <p:ext uri="{DAA4B4D4-6D71-4841-9C94-3DE7FCFB9230}">
                <p14:media xmlns:p14="http://schemas.microsoft.com/office/powerpoint/2010/main" r:embed="rId2">
                  <p14:trim st="383994" end="35266"/>
                </p14:media>
              </p:ext>
            </p:extLst>
          </p:nvPr>
        </p:nvPicPr>
        <p:blipFill>
          <a:blip r:embed="rId5"/>
          <a:stretch>
            <a:fillRect/>
          </a:stretch>
        </p:blipFill>
        <p:spPr>
          <a:xfrm>
            <a:off x="1224331" y="1206286"/>
            <a:ext cx="7814431" cy="4395617"/>
          </a:xfrm>
          <a:prstGeom prst="rect">
            <a:avLst/>
          </a:prstGeom>
        </p:spPr>
      </p:pic>
    </p:spTree>
    <p:extLst>
      <p:ext uri="{BB962C8B-B14F-4D97-AF65-F5344CB8AC3E}">
        <p14:creationId xmlns:p14="http://schemas.microsoft.com/office/powerpoint/2010/main" val="18786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11</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1323439"/>
          </a:xfrm>
          <a:prstGeom prst="rect">
            <a:avLst/>
          </a:prstGeom>
          <a:noFill/>
        </p:spPr>
        <p:txBody>
          <a:bodyPr wrap="square" rtlCol="0">
            <a:spAutoFit/>
          </a:bodyPr>
          <a:lstStyle/>
          <a:p>
            <a:pPr marL="285750" indent="-285750">
              <a:buFontTx/>
              <a:buChar char="-"/>
            </a:pPr>
            <a:r>
              <a:rPr lang="fr-FR" sz="1600" dirty="0"/>
              <a:t>Simulation AM-ACTS</a:t>
            </a:r>
          </a:p>
          <a:p>
            <a:pPr marL="285750" indent="-285750">
              <a:buFontTx/>
              <a:buChar char="-"/>
            </a:pPr>
            <a:endParaRPr lang="fr-FR" sz="1600" dirty="0"/>
          </a:p>
          <a:p>
            <a:endParaRPr lang="fr-FR" sz="1600" dirty="0"/>
          </a:p>
          <a:p>
            <a:pPr marL="285750" indent="-285750">
              <a:buFontTx/>
              <a:buChar char="-"/>
            </a:pPr>
            <a:endParaRPr lang="fr-FR" sz="1600" dirty="0"/>
          </a:p>
          <a:p>
            <a:endParaRPr lang="fr-FR" sz="1600" dirty="0"/>
          </a:p>
        </p:txBody>
      </p:sp>
      <p:pic>
        <p:nvPicPr>
          <p:cNvPr id="29" name="Imagen 5">
            <a:extLst>
              <a:ext uri="{FF2B5EF4-FFF2-40B4-BE49-F238E27FC236}">
                <a16:creationId xmlns:a16="http://schemas.microsoft.com/office/drawing/2014/main" id="{334F7954-E036-0028-022C-95E8560D2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553" y="1295925"/>
            <a:ext cx="3472838" cy="2460605"/>
          </a:xfrm>
          <a:prstGeom prst="rect">
            <a:avLst/>
          </a:prstGeom>
        </p:spPr>
      </p:pic>
      <p:sp>
        <p:nvSpPr>
          <p:cNvPr id="30" name="CuadroTexto 6">
            <a:extLst>
              <a:ext uri="{FF2B5EF4-FFF2-40B4-BE49-F238E27FC236}">
                <a16:creationId xmlns:a16="http://schemas.microsoft.com/office/drawing/2014/main" id="{6053DEAC-62C9-6F08-B741-F09B048E2B55}"/>
              </a:ext>
            </a:extLst>
          </p:cNvPr>
          <p:cNvSpPr txBox="1"/>
          <p:nvPr/>
        </p:nvSpPr>
        <p:spPr>
          <a:xfrm>
            <a:off x="2762382" y="978203"/>
            <a:ext cx="885179" cy="307777"/>
          </a:xfrm>
          <a:prstGeom prst="rect">
            <a:avLst/>
          </a:prstGeom>
          <a:noFill/>
        </p:spPr>
        <p:txBody>
          <a:bodyPr wrap="none" rtlCol="0">
            <a:spAutoFit/>
          </a:bodyPr>
          <a:lstStyle/>
          <a:p>
            <a:r>
              <a:rPr lang="es-ES" sz="1400" dirty="0"/>
              <a:t>∆p= 1 bar</a:t>
            </a:r>
          </a:p>
        </p:txBody>
      </p:sp>
      <p:pic>
        <p:nvPicPr>
          <p:cNvPr id="31" name="Imagen 7">
            <a:extLst>
              <a:ext uri="{FF2B5EF4-FFF2-40B4-BE49-F238E27FC236}">
                <a16:creationId xmlns:a16="http://schemas.microsoft.com/office/drawing/2014/main" id="{55F78F5D-1881-55F4-1F9B-97A8967B5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906" y="1279129"/>
            <a:ext cx="3472838" cy="2449706"/>
          </a:xfrm>
          <a:prstGeom prst="rect">
            <a:avLst/>
          </a:prstGeom>
        </p:spPr>
      </p:pic>
      <p:sp>
        <p:nvSpPr>
          <p:cNvPr id="32" name="CuadroTexto 8">
            <a:extLst>
              <a:ext uri="{FF2B5EF4-FFF2-40B4-BE49-F238E27FC236}">
                <a16:creationId xmlns:a16="http://schemas.microsoft.com/office/drawing/2014/main" id="{9C759D63-C6C1-8555-6203-6B0A42506818}"/>
              </a:ext>
            </a:extLst>
          </p:cNvPr>
          <p:cNvSpPr txBox="1"/>
          <p:nvPr/>
        </p:nvSpPr>
        <p:spPr>
          <a:xfrm>
            <a:off x="6408922" y="978203"/>
            <a:ext cx="1112805" cy="307777"/>
          </a:xfrm>
          <a:prstGeom prst="rect">
            <a:avLst/>
          </a:prstGeom>
          <a:noFill/>
        </p:spPr>
        <p:txBody>
          <a:bodyPr wrap="none" rtlCol="0">
            <a:spAutoFit/>
          </a:bodyPr>
          <a:lstStyle/>
          <a:p>
            <a:r>
              <a:rPr lang="es-ES" sz="1400" dirty="0"/>
              <a:t>∆p= 1.75 bar</a:t>
            </a:r>
          </a:p>
        </p:txBody>
      </p:sp>
      <p:sp>
        <p:nvSpPr>
          <p:cNvPr id="33" name="CuadroTexto 10">
            <a:extLst>
              <a:ext uri="{FF2B5EF4-FFF2-40B4-BE49-F238E27FC236}">
                <a16:creationId xmlns:a16="http://schemas.microsoft.com/office/drawing/2014/main" id="{C0BE5C61-25AE-C3AB-B02D-0D096EC6B445}"/>
              </a:ext>
            </a:extLst>
          </p:cNvPr>
          <p:cNvSpPr txBox="1"/>
          <p:nvPr/>
        </p:nvSpPr>
        <p:spPr>
          <a:xfrm>
            <a:off x="1490556" y="3374917"/>
            <a:ext cx="1144801" cy="307777"/>
          </a:xfrm>
          <a:prstGeom prst="rect">
            <a:avLst/>
          </a:prstGeom>
          <a:noFill/>
        </p:spPr>
        <p:txBody>
          <a:bodyPr wrap="none" rtlCol="0">
            <a:spAutoFit/>
          </a:bodyPr>
          <a:lstStyle/>
          <a:p>
            <a:r>
              <a:rPr lang="es-ES" sz="1400" dirty="0"/>
              <a:t>Front </a:t>
            </a:r>
            <a:r>
              <a:rPr lang="es-ES" sz="1400" dirty="0" err="1"/>
              <a:t>surface</a:t>
            </a:r>
            <a:endParaRPr lang="es-ES" sz="1400" dirty="0"/>
          </a:p>
        </p:txBody>
      </p:sp>
      <p:pic>
        <p:nvPicPr>
          <p:cNvPr id="34" name="Imagen 11">
            <a:extLst>
              <a:ext uri="{FF2B5EF4-FFF2-40B4-BE49-F238E27FC236}">
                <a16:creationId xmlns:a16="http://schemas.microsoft.com/office/drawing/2014/main" id="{6C5CBAA2-DDC3-9B99-853C-8B061D4EDE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57"/>
          <a:stretch/>
        </p:blipFill>
        <p:spPr>
          <a:xfrm>
            <a:off x="1490556" y="3861336"/>
            <a:ext cx="3437818" cy="2241081"/>
          </a:xfrm>
          <a:prstGeom prst="rect">
            <a:avLst/>
          </a:prstGeom>
        </p:spPr>
      </p:pic>
      <p:pic>
        <p:nvPicPr>
          <p:cNvPr id="35" name="Imagen 12">
            <a:extLst>
              <a:ext uri="{FF2B5EF4-FFF2-40B4-BE49-F238E27FC236}">
                <a16:creationId xmlns:a16="http://schemas.microsoft.com/office/drawing/2014/main" id="{0DE035BE-759D-7114-EA28-15952ED4DE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978"/>
          <a:stretch/>
        </p:blipFill>
        <p:spPr>
          <a:xfrm>
            <a:off x="5228906" y="3861336"/>
            <a:ext cx="3473197" cy="2241081"/>
          </a:xfrm>
          <a:prstGeom prst="rect">
            <a:avLst/>
          </a:prstGeom>
        </p:spPr>
      </p:pic>
      <p:sp>
        <p:nvSpPr>
          <p:cNvPr id="36" name="CuadroTexto 13">
            <a:extLst>
              <a:ext uri="{FF2B5EF4-FFF2-40B4-BE49-F238E27FC236}">
                <a16:creationId xmlns:a16="http://schemas.microsoft.com/office/drawing/2014/main" id="{FF7F836F-8CAB-1ACE-BA7D-2C4458D939FC}"/>
              </a:ext>
            </a:extLst>
          </p:cNvPr>
          <p:cNvSpPr txBox="1"/>
          <p:nvPr/>
        </p:nvSpPr>
        <p:spPr>
          <a:xfrm>
            <a:off x="5182730" y="3407221"/>
            <a:ext cx="1144801" cy="307777"/>
          </a:xfrm>
          <a:prstGeom prst="rect">
            <a:avLst/>
          </a:prstGeom>
          <a:noFill/>
        </p:spPr>
        <p:txBody>
          <a:bodyPr wrap="none" rtlCol="0">
            <a:spAutoFit/>
          </a:bodyPr>
          <a:lstStyle/>
          <a:p>
            <a:r>
              <a:rPr lang="es-ES" sz="1400" dirty="0"/>
              <a:t>Front </a:t>
            </a:r>
            <a:r>
              <a:rPr lang="es-ES" sz="1400" dirty="0" err="1"/>
              <a:t>surface</a:t>
            </a:r>
            <a:endParaRPr lang="es-ES" sz="1400" dirty="0"/>
          </a:p>
        </p:txBody>
      </p:sp>
      <p:sp>
        <p:nvSpPr>
          <p:cNvPr id="37" name="Elipse 14">
            <a:extLst>
              <a:ext uri="{FF2B5EF4-FFF2-40B4-BE49-F238E27FC236}">
                <a16:creationId xmlns:a16="http://schemas.microsoft.com/office/drawing/2014/main" id="{552D210F-92A2-9615-7DAA-2332B9F1EEA4}"/>
              </a:ext>
            </a:extLst>
          </p:cNvPr>
          <p:cNvSpPr/>
          <p:nvPr/>
        </p:nvSpPr>
        <p:spPr>
          <a:xfrm>
            <a:off x="3553272" y="3256310"/>
            <a:ext cx="304800" cy="3048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Elipse 15">
            <a:extLst>
              <a:ext uri="{FF2B5EF4-FFF2-40B4-BE49-F238E27FC236}">
                <a16:creationId xmlns:a16="http://schemas.microsoft.com/office/drawing/2014/main" id="{75FDD1E3-F45A-704A-49A8-C79B687201D2}"/>
              </a:ext>
            </a:extLst>
          </p:cNvPr>
          <p:cNvSpPr/>
          <p:nvPr/>
        </p:nvSpPr>
        <p:spPr>
          <a:xfrm>
            <a:off x="3531384" y="1421756"/>
            <a:ext cx="304800" cy="3048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Elipse 16">
            <a:extLst>
              <a:ext uri="{FF2B5EF4-FFF2-40B4-BE49-F238E27FC236}">
                <a16:creationId xmlns:a16="http://schemas.microsoft.com/office/drawing/2014/main" id="{C1F2F4D5-E874-0295-2E66-05D9715ABC5E}"/>
              </a:ext>
            </a:extLst>
          </p:cNvPr>
          <p:cNvSpPr/>
          <p:nvPr/>
        </p:nvSpPr>
        <p:spPr>
          <a:xfrm>
            <a:off x="7348644" y="3222517"/>
            <a:ext cx="304800" cy="3048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17">
            <a:extLst>
              <a:ext uri="{FF2B5EF4-FFF2-40B4-BE49-F238E27FC236}">
                <a16:creationId xmlns:a16="http://schemas.microsoft.com/office/drawing/2014/main" id="{58F38387-91D1-C7AE-A98E-0BA44796C607}"/>
              </a:ext>
            </a:extLst>
          </p:cNvPr>
          <p:cNvSpPr/>
          <p:nvPr/>
        </p:nvSpPr>
        <p:spPr>
          <a:xfrm>
            <a:off x="7295510" y="1415765"/>
            <a:ext cx="304800" cy="3048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18">
            <a:extLst>
              <a:ext uri="{FF2B5EF4-FFF2-40B4-BE49-F238E27FC236}">
                <a16:creationId xmlns:a16="http://schemas.microsoft.com/office/drawing/2014/main" id="{32DE231E-42B4-DCC2-29B4-47621DA5A742}"/>
              </a:ext>
            </a:extLst>
          </p:cNvPr>
          <p:cNvSpPr txBox="1"/>
          <p:nvPr/>
        </p:nvSpPr>
        <p:spPr>
          <a:xfrm>
            <a:off x="3427935" y="1695649"/>
            <a:ext cx="555473" cy="338554"/>
          </a:xfrm>
          <a:prstGeom prst="rect">
            <a:avLst/>
          </a:prstGeom>
          <a:noFill/>
        </p:spPr>
        <p:txBody>
          <a:bodyPr wrap="none" rtlCol="0">
            <a:spAutoFit/>
          </a:bodyPr>
          <a:lstStyle/>
          <a:p>
            <a:r>
              <a:rPr lang="es-ES" sz="1600" dirty="0" err="1"/>
              <a:t>inlet</a:t>
            </a:r>
            <a:endParaRPr lang="es-ES" sz="1600" dirty="0"/>
          </a:p>
        </p:txBody>
      </p:sp>
      <p:sp>
        <p:nvSpPr>
          <p:cNvPr id="42" name="CuadroTexto 19">
            <a:extLst>
              <a:ext uri="{FF2B5EF4-FFF2-40B4-BE49-F238E27FC236}">
                <a16:creationId xmlns:a16="http://schemas.microsoft.com/office/drawing/2014/main" id="{0519F3B5-7F99-8460-26DF-58A82655D089}"/>
              </a:ext>
            </a:extLst>
          </p:cNvPr>
          <p:cNvSpPr txBox="1"/>
          <p:nvPr/>
        </p:nvSpPr>
        <p:spPr>
          <a:xfrm>
            <a:off x="7170174" y="1716621"/>
            <a:ext cx="555473" cy="338554"/>
          </a:xfrm>
          <a:prstGeom prst="rect">
            <a:avLst/>
          </a:prstGeom>
          <a:noFill/>
        </p:spPr>
        <p:txBody>
          <a:bodyPr wrap="none" rtlCol="0">
            <a:spAutoFit/>
          </a:bodyPr>
          <a:lstStyle/>
          <a:p>
            <a:r>
              <a:rPr lang="es-ES" sz="1600" dirty="0" err="1"/>
              <a:t>inlet</a:t>
            </a:r>
            <a:endParaRPr lang="es-ES" sz="1600" dirty="0"/>
          </a:p>
        </p:txBody>
      </p:sp>
      <p:sp>
        <p:nvSpPr>
          <p:cNvPr id="43" name="CuadroTexto 20">
            <a:extLst>
              <a:ext uri="{FF2B5EF4-FFF2-40B4-BE49-F238E27FC236}">
                <a16:creationId xmlns:a16="http://schemas.microsoft.com/office/drawing/2014/main" id="{90F96661-17DA-9C7C-F0FC-DA2C0FF25ECC}"/>
              </a:ext>
            </a:extLst>
          </p:cNvPr>
          <p:cNvSpPr txBox="1"/>
          <p:nvPr/>
        </p:nvSpPr>
        <p:spPr>
          <a:xfrm>
            <a:off x="3340325" y="2944180"/>
            <a:ext cx="686919" cy="338554"/>
          </a:xfrm>
          <a:prstGeom prst="rect">
            <a:avLst/>
          </a:prstGeom>
          <a:noFill/>
        </p:spPr>
        <p:txBody>
          <a:bodyPr wrap="none" rtlCol="0">
            <a:spAutoFit/>
          </a:bodyPr>
          <a:lstStyle/>
          <a:p>
            <a:r>
              <a:rPr lang="es-ES" sz="1600" dirty="0" err="1"/>
              <a:t>outlet</a:t>
            </a:r>
            <a:endParaRPr lang="es-ES" sz="1600" dirty="0"/>
          </a:p>
        </p:txBody>
      </p:sp>
      <p:sp>
        <p:nvSpPr>
          <p:cNvPr id="44" name="CuadroTexto 21">
            <a:extLst>
              <a:ext uri="{FF2B5EF4-FFF2-40B4-BE49-F238E27FC236}">
                <a16:creationId xmlns:a16="http://schemas.microsoft.com/office/drawing/2014/main" id="{63571E12-32E4-5AAE-B2F5-6F5697BC6830}"/>
              </a:ext>
            </a:extLst>
          </p:cNvPr>
          <p:cNvSpPr txBox="1"/>
          <p:nvPr/>
        </p:nvSpPr>
        <p:spPr>
          <a:xfrm>
            <a:off x="7157585" y="2819636"/>
            <a:ext cx="686919" cy="338554"/>
          </a:xfrm>
          <a:prstGeom prst="rect">
            <a:avLst/>
          </a:prstGeom>
          <a:noFill/>
        </p:spPr>
        <p:txBody>
          <a:bodyPr wrap="none" rtlCol="0">
            <a:spAutoFit/>
          </a:bodyPr>
          <a:lstStyle/>
          <a:p>
            <a:r>
              <a:rPr lang="es-ES" sz="1600" dirty="0" err="1"/>
              <a:t>outlet</a:t>
            </a:r>
            <a:endParaRPr lang="es-ES" sz="1600" dirty="0"/>
          </a:p>
        </p:txBody>
      </p:sp>
    </p:spTree>
    <p:extLst>
      <p:ext uri="{BB962C8B-B14F-4D97-AF65-F5344CB8AC3E}">
        <p14:creationId xmlns:p14="http://schemas.microsoft.com/office/powerpoint/2010/main" val="976289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184557"/>
            <a:ext cx="4267575" cy="369332"/>
          </a:xfrm>
          <a:prstGeom prst="rect">
            <a:avLst/>
          </a:prstGeom>
          <a:noFill/>
        </p:spPr>
        <p:txBody>
          <a:bodyPr wrap="square" rtlCol="0">
            <a:spAutoFit/>
          </a:bodyPr>
          <a:lstStyle/>
          <a:p>
            <a:r>
              <a:rPr lang="fr-FR" b="1" u="sng" dirty="0"/>
              <a:t>Annexe 12</a:t>
            </a:r>
            <a:endParaRPr lang="fr-FR" u="sng" dirty="0"/>
          </a:p>
        </p:txBody>
      </p:sp>
      <p:sp>
        <p:nvSpPr>
          <p:cNvPr id="3" name="ZoneTexte 2">
            <a:extLst>
              <a:ext uri="{FF2B5EF4-FFF2-40B4-BE49-F238E27FC236}">
                <a16:creationId xmlns:a16="http://schemas.microsoft.com/office/drawing/2014/main" id="{00656EF1-F908-4873-9E3D-7CE79E027E32}"/>
              </a:ext>
            </a:extLst>
          </p:cNvPr>
          <p:cNvSpPr txBox="1"/>
          <p:nvPr/>
        </p:nvSpPr>
        <p:spPr>
          <a:xfrm>
            <a:off x="1227214" y="687897"/>
            <a:ext cx="7556059" cy="1323439"/>
          </a:xfrm>
          <a:prstGeom prst="rect">
            <a:avLst/>
          </a:prstGeom>
          <a:noFill/>
        </p:spPr>
        <p:txBody>
          <a:bodyPr wrap="square" rtlCol="0">
            <a:spAutoFit/>
          </a:bodyPr>
          <a:lstStyle/>
          <a:p>
            <a:pPr marL="285750" indent="-285750">
              <a:buFontTx/>
              <a:buChar char="-"/>
            </a:pPr>
            <a:r>
              <a:rPr lang="fr-FR" sz="1600" dirty="0"/>
              <a:t>Test fabrication céramique avec refroidissement intégré</a:t>
            </a:r>
          </a:p>
          <a:p>
            <a:pPr marL="285750" indent="-285750">
              <a:buFontTx/>
              <a:buChar char="-"/>
            </a:pPr>
            <a:endParaRPr lang="fr-FR" sz="1600" dirty="0"/>
          </a:p>
          <a:p>
            <a:endParaRPr lang="fr-FR" sz="1600" dirty="0"/>
          </a:p>
          <a:p>
            <a:pPr marL="285750" indent="-285750">
              <a:buFontTx/>
              <a:buChar char="-"/>
            </a:pPr>
            <a:endParaRPr lang="fr-FR" sz="1600" dirty="0"/>
          </a:p>
          <a:p>
            <a:endParaRPr lang="fr-FR" sz="1600" dirty="0"/>
          </a:p>
        </p:txBody>
      </p:sp>
      <p:pic>
        <p:nvPicPr>
          <p:cNvPr id="5" name="WhatsApp Video 2023-02-04 at 17.32.28">
            <a:hlinkClick r:id="" action="ppaction://media"/>
            <a:extLst>
              <a:ext uri="{FF2B5EF4-FFF2-40B4-BE49-F238E27FC236}">
                <a16:creationId xmlns:a16="http://schemas.microsoft.com/office/drawing/2014/main" id="{44AAD82F-5263-1D8E-A6E0-3EB0E4A922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7214" y="1349616"/>
            <a:ext cx="4917233" cy="2705118"/>
          </a:xfrm>
          <a:prstGeom prst="rect">
            <a:avLst/>
          </a:prstGeom>
        </p:spPr>
      </p:pic>
      <p:pic>
        <p:nvPicPr>
          <p:cNvPr id="6" name="Imagen 10">
            <a:extLst>
              <a:ext uri="{FF2B5EF4-FFF2-40B4-BE49-F238E27FC236}">
                <a16:creationId xmlns:a16="http://schemas.microsoft.com/office/drawing/2014/main" id="{426B8B2A-C344-15C6-20C7-F81EF2EA3270}"/>
              </a:ext>
            </a:extLst>
          </p:cNvPr>
          <p:cNvPicPr>
            <a:picLocks noChangeAspect="1"/>
          </p:cNvPicPr>
          <p:nvPr/>
        </p:nvPicPr>
        <p:blipFill>
          <a:blip r:embed="rId6"/>
          <a:stretch>
            <a:fillRect/>
          </a:stretch>
        </p:blipFill>
        <p:spPr>
          <a:xfrm>
            <a:off x="6256572" y="1349616"/>
            <a:ext cx="2415790" cy="2721236"/>
          </a:xfrm>
          <a:prstGeom prst="rect">
            <a:avLst/>
          </a:prstGeom>
        </p:spPr>
      </p:pic>
    </p:spTree>
    <p:extLst>
      <p:ext uri="{BB962C8B-B14F-4D97-AF65-F5344CB8AC3E}">
        <p14:creationId xmlns:p14="http://schemas.microsoft.com/office/powerpoint/2010/main" val="330554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6" fill="hold"/>
                                        <p:tgtEl>
                                          <p:spTgt spid="5"/>
                                        </p:tgtEl>
                                      </p:cBhvr>
                                    </p:cmd>
                                  </p:childTnLst>
                                </p:cTn>
                              </p:par>
                            </p:childTnLst>
                          </p:cTn>
                        </p:par>
                        <p:par>
                          <p:cTn id="7" fill="hold">
                            <p:stCondLst>
                              <p:cond delay="12416"/>
                            </p:stCondLst>
                            <p:childTnLst>
                              <p:par>
                                <p:cTn id="8" presetID="35" presetClass="path" presetSubtype="0" accel="50000" decel="50000" fill="hold" nodeType="afterEffect">
                                  <p:stCondLst>
                                    <p:cond delay="0"/>
                                  </p:stCondLst>
                                  <p:childTnLst>
                                    <p:animMotion origin="layout" path="M 0 -3.7037E-6 L -0.1487 -3.7037E-6 " pathEditMode="relative" rAng="0" ptsTypes="AA">
                                      <p:cBhvr>
                                        <p:cTn id="9" dur="1000" fill="hold"/>
                                        <p:tgtEl>
                                          <p:spTgt spid="5"/>
                                        </p:tgtEl>
                                        <p:attrNameLst>
                                          <p:attrName>ppt_x</p:attrName>
                                          <p:attrName>ppt_y</p:attrName>
                                        </p:attrNameLst>
                                      </p:cBhvr>
                                      <p:rCtr x="-7435" y="0"/>
                                    </p:animMotion>
                                  </p:childTnLst>
                                </p:cTn>
                              </p:par>
                            </p:childTnLst>
                          </p:cTn>
                        </p:par>
                        <p:par>
                          <p:cTn id="10" fill="hold">
                            <p:stCondLst>
                              <p:cond delay="13416"/>
                            </p:stCondLst>
                            <p:childTnLst>
                              <p:par>
                                <p:cTn id="11" presetID="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5DC99051-FA2F-1ED2-F157-71C5ECD2C054}"/>
              </a:ext>
            </a:extLst>
          </p:cNvPr>
          <p:cNvGrpSpPr/>
          <p:nvPr/>
        </p:nvGrpSpPr>
        <p:grpSpPr>
          <a:xfrm>
            <a:off x="979387" y="-27249"/>
            <a:ext cx="8164613" cy="246222"/>
            <a:chOff x="979387" y="-27249"/>
            <a:chExt cx="8164613" cy="246222"/>
          </a:xfrm>
        </p:grpSpPr>
        <p:grpSp>
          <p:nvGrpSpPr>
            <p:cNvPr id="35" name="Groupe 34">
              <a:extLst>
                <a:ext uri="{FF2B5EF4-FFF2-40B4-BE49-F238E27FC236}">
                  <a16:creationId xmlns:a16="http://schemas.microsoft.com/office/drawing/2014/main" id="{877885AA-EF66-B43A-04D3-284B5D5710C0}"/>
                </a:ext>
              </a:extLst>
            </p:cNvPr>
            <p:cNvGrpSpPr/>
            <p:nvPr/>
          </p:nvGrpSpPr>
          <p:grpSpPr>
            <a:xfrm>
              <a:off x="979387" y="-8549"/>
              <a:ext cx="8164613" cy="210198"/>
              <a:chOff x="979387" y="-8549"/>
              <a:chExt cx="7040841" cy="210198"/>
            </a:xfrm>
          </p:grpSpPr>
          <p:grpSp>
            <p:nvGrpSpPr>
              <p:cNvPr id="43" name="Groupe 42">
                <a:extLst>
                  <a:ext uri="{FF2B5EF4-FFF2-40B4-BE49-F238E27FC236}">
                    <a16:creationId xmlns:a16="http://schemas.microsoft.com/office/drawing/2014/main" id="{A7D9A80C-B748-8B2A-B089-B96E69BC62A0}"/>
                  </a:ext>
                </a:extLst>
              </p:cNvPr>
              <p:cNvGrpSpPr/>
              <p:nvPr/>
            </p:nvGrpSpPr>
            <p:grpSpPr>
              <a:xfrm>
                <a:off x="979387" y="-8547"/>
                <a:ext cx="2083750" cy="210196"/>
                <a:chOff x="979386" y="-8547"/>
                <a:chExt cx="2179977" cy="210196"/>
              </a:xfrm>
            </p:grpSpPr>
            <p:sp>
              <p:nvSpPr>
                <p:cNvPr id="51" name="Flèche : chevron 50">
                  <a:extLst>
                    <a:ext uri="{FF2B5EF4-FFF2-40B4-BE49-F238E27FC236}">
                      <a16:creationId xmlns:a16="http://schemas.microsoft.com/office/drawing/2014/main" id="{86087901-5118-9C97-DB08-7C706AA05098}"/>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2" name="Flèche : chevron 51">
                  <a:extLst>
                    <a:ext uri="{FF2B5EF4-FFF2-40B4-BE49-F238E27FC236}">
                      <a16:creationId xmlns:a16="http://schemas.microsoft.com/office/drawing/2014/main" id="{51328E93-FE20-EED6-BC0F-62CE2564BCAE}"/>
                    </a:ext>
                  </a:extLst>
                </p:cNvPr>
                <p:cNvSpPr/>
                <p:nvPr/>
              </p:nvSpPr>
              <p:spPr>
                <a:xfrm>
                  <a:off x="2010845" y="-8547"/>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44" name="Groupe 43">
                <a:extLst>
                  <a:ext uri="{FF2B5EF4-FFF2-40B4-BE49-F238E27FC236}">
                    <a16:creationId xmlns:a16="http://schemas.microsoft.com/office/drawing/2014/main" id="{BEA2A0A3-E6AC-B075-4B27-E3610E1302D6}"/>
                  </a:ext>
                </a:extLst>
              </p:cNvPr>
              <p:cNvGrpSpPr/>
              <p:nvPr/>
            </p:nvGrpSpPr>
            <p:grpSpPr>
              <a:xfrm>
                <a:off x="2955915" y="-8548"/>
                <a:ext cx="2083750" cy="210196"/>
                <a:chOff x="979386" y="-8547"/>
                <a:chExt cx="2179977" cy="210196"/>
              </a:xfrm>
            </p:grpSpPr>
            <p:sp>
              <p:nvSpPr>
                <p:cNvPr id="49" name="Flèche : chevron 48">
                  <a:extLst>
                    <a:ext uri="{FF2B5EF4-FFF2-40B4-BE49-F238E27FC236}">
                      <a16:creationId xmlns:a16="http://schemas.microsoft.com/office/drawing/2014/main" id="{3BB6F534-D0AE-479D-DFE3-804D511EFA8D}"/>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Flèche : chevron 49">
                  <a:extLst>
                    <a:ext uri="{FF2B5EF4-FFF2-40B4-BE49-F238E27FC236}">
                      <a16:creationId xmlns:a16="http://schemas.microsoft.com/office/drawing/2014/main" id="{8CE35212-63BB-646F-E32C-B245563F87E1}"/>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45" name="Flèche : chevron 44">
                <a:extLst>
                  <a:ext uri="{FF2B5EF4-FFF2-40B4-BE49-F238E27FC236}">
                    <a16:creationId xmlns:a16="http://schemas.microsoft.com/office/drawing/2014/main" id="{6D481546-F96B-A4C3-65A0-E4B3B51FAFDC}"/>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46" name="Groupe 45">
                <a:extLst>
                  <a:ext uri="{FF2B5EF4-FFF2-40B4-BE49-F238E27FC236}">
                    <a16:creationId xmlns:a16="http://schemas.microsoft.com/office/drawing/2014/main" id="{303AD9D5-696E-9D5E-0BEE-E9354EBC4171}"/>
                  </a:ext>
                </a:extLst>
              </p:cNvPr>
              <p:cNvGrpSpPr/>
              <p:nvPr/>
            </p:nvGrpSpPr>
            <p:grpSpPr>
              <a:xfrm>
                <a:off x="4937333" y="-8549"/>
                <a:ext cx="2083750" cy="210196"/>
                <a:chOff x="979386" y="-8547"/>
                <a:chExt cx="2179977" cy="210196"/>
              </a:xfrm>
            </p:grpSpPr>
            <p:sp>
              <p:nvSpPr>
                <p:cNvPr id="47" name="Flèche : chevron 46">
                  <a:extLst>
                    <a:ext uri="{FF2B5EF4-FFF2-40B4-BE49-F238E27FC236}">
                      <a16:creationId xmlns:a16="http://schemas.microsoft.com/office/drawing/2014/main" id="{C8FBF49A-EC5F-8B07-9C62-081F96F787A7}"/>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Flèche : chevron 47">
                  <a:extLst>
                    <a:ext uri="{FF2B5EF4-FFF2-40B4-BE49-F238E27FC236}">
                      <a16:creationId xmlns:a16="http://schemas.microsoft.com/office/drawing/2014/main" id="{EF0B8C53-BF10-67E4-BD91-4502DFF643CC}"/>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36" name="ZoneTexte 35">
              <a:extLst>
                <a:ext uri="{FF2B5EF4-FFF2-40B4-BE49-F238E27FC236}">
                  <a16:creationId xmlns:a16="http://schemas.microsoft.com/office/drawing/2014/main" id="{846998A5-06E6-0D4D-E7EA-CFC2097A8D73}"/>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37" name="ZoneTexte 36">
              <a:extLst>
                <a:ext uri="{FF2B5EF4-FFF2-40B4-BE49-F238E27FC236}">
                  <a16:creationId xmlns:a16="http://schemas.microsoft.com/office/drawing/2014/main" id="{FA03A0B3-549C-13CB-C457-83367E0230E6}"/>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38" name="ZoneTexte 37">
              <a:extLst>
                <a:ext uri="{FF2B5EF4-FFF2-40B4-BE49-F238E27FC236}">
                  <a16:creationId xmlns:a16="http://schemas.microsoft.com/office/drawing/2014/main" id="{5712A10A-F01C-C93E-B6DC-6ADE53834247}"/>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39" name="ZoneTexte 38">
              <a:extLst>
                <a:ext uri="{FF2B5EF4-FFF2-40B4-BE49-F238E27FC236}">
                  <a16:creationId xmlns:a16="http://schemas.microsoft.com/office/drawing/2014/main" id="{B7428003-1A98-2ECE-F728-2A8155B3BF33}"/>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40" name="ZoneTexte 39">
              <a:extLst>
                <a:ext uri="{FF2B5EF4-FFF2-40B4-BE49-F238E27FC236}">
                  <a16:creationId xmlns:a16="http://schemas.microsoft.com/office/drawing/2014/main" id="{0F4C497C-3A8F-A1C8-7ACF-6A268D7C4FE9}"/>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41" name="ZoneTexte 40">
              <a:extLst>
                <a:ext uri="{FF2B5EF4-FFF2-40B4-BE49-F238E27FC236}">
                  <a16:creationId xmlns:a16="http://schemas.microsoft.com/office/drawing/2014/main" id="{998F5BF2-CE93-3437-8583-05F0CFD76087}"/>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42" name="ZoneTexte 41">
              <a:extLst>
                <a:ext uri="{FF2B5EF4-FFF2-40B4-BE49-F238E27FC236}">
                  <a16:creationId xmlns:a16="http://schemas.microsoft.com/office/drawing/2014/main" id="{248AB797-462B-2BE0-8ACD-9A4D82E756EC}"/>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21" name="Image 20">
            <a:extLst>
              <a:ext uri="{FF2B5EF4-FFF2-40B4-BE49-F238E27FC236}">
                <a16:creationId xmlns:a16="http://schemas.microsoft.com/office/drawing/2014/main" id="{87CF5EE6-9020-5201-7885-820451A85114}"/>
              </a:ext>
            </a:extLst>
          </p:cNvPr>
          <p:cNvPicPr>
            <a:picLocks noChangeAspect="1"/>
          </p:cNvPicPr>
          <p:nvPr/>
        </p:nvPicPr>
        <p:blipFill rotWithShape="1">
          <a:blip r:embed="rId2"/>
          <a:srcRect l="3035"/>
          <a:stretch/>
        </p:blipFill>
        <p:spPr>
          <a:xfrm>
            <a:off x="1084515" y="516924"/>
            <a:ext cx="7916785" cy="3228450"/>
          </a:xfrm>
          <a:prstGeom prst="rect">
            <a:avLst/>
          </a:prstGeom>
        </p:spPr>
      </p:pic>
      <p:pic>
        <p:nvPicPr>
          <p:cNvPr id="24" name="Image 23">
            <a:extLst>
              <a:ext uri="{FF2B5EF4-FFF2-40B4-BE49-F238E27FC236}">
                <a16:creationId xmlns:a16="http://schemas.microsoft.com/office/drawing/2014/main" id="{7D882BE8-253F-B1C7-0504-C5CD8D28AEFC}"/>
              </a:ext>
            </a:extLst>
          </p:cNvPr>
          <p:cNvPicPr>
            <a:picLocks noChangeAspect="1"/>
          </p:cNvPicPr>
          <p:nvPr/>
        </p:nvPicPr>
        <p:blipFill>
          <a:blip r:embed="rId3"/>
          <a:stretch>
            <a:fillRect/>
          </a:stretch>
        </p:blipFill>
        <p:spPr>
          <a:xfrm>
            <a:off x="1773994" y="3745374"/>
            <a:ext cx="1032197" cy="1003961"/>
          </a:xfrm>
          <a:prstGeom prst="rect">
            <a:avLst/>
          </a:prstGeom>
        </p:spPr>
      </p:pic>
      <p:pic>
        <p:nvPicPr>
          <p:cNvPr id="26" name="Image 25">
            <a:extLst>
              <a:ext uri="{FF2B5EF4-FFF2-40B4-BE49-F238E27FC236}">
                <a16:creationId xmlns:a16="http://schemas.microsoft.com/office/drawing/2014/main" id="{75BF4249-1A4D-C1A9-9829-00335E6C9B69}"/>
              </a:ext>
            </a:extLst>
          </p:cNvPr>
          <p:cNvPicPr>
            <a:picLocks noChangeAspect="1"/>
          </p:cNvPicPr>
          <p:nvPr/>
        </p:nvPicPr>
        <p:blipFill>
          <a:blip r:embed="rId4"/>
          <a:stretch>
            <a:fillRect/>
          </a:stretch>
        </p:blipFill>
        <p:spPr>
          <a:xfrm>
            <a:off x="4526808" y="3726846"/>
            <a:ext cx="1032197" cy="1022489"/>
          </a:xfrm>
          <a:prstGeom prst="rect">
            <a:avLst/>
          </a:prstGeom>
        </p:spPr>
      </p:pic>
      <p:pic>
        <p:nvPicPr>
          <p:cNvPr id="28" name="Image 27">
            <a:extLst>
              <a:ext uri="{FF2B5EF4-FFF2-40B4-BE49-F238E27FC236}">
                <a16:creationId xmlns:a16="http://schemas.microsoft.com/office/drawing/2014/main" id="{37508CBE-85AA-66C1-6735-09E525425188}"/>
              </a:ext>
            </a:extLst>
          </p:cNvPr>
          <p:cNvPicPr>
            <a:picLocks noChangeAspect="1"/>
          </p:cNvPicPr>
          <p:nvPr/>
        </p:nvPicPr>
        <p:blipFill>
          <a:blip r:embed="rId5"/>
          <a:stretch>
            <a:fillRect/>
          </a:stretch>
        </p:blipFill>
        <p:spPr>
          <a:xfrm>
            <a:off x="7279622" y="3745374"/>
            <a:ext cx="1032197" cy="1038792"/>
          </a:xfrm>
          <a:prstGeom prst="rect">
            <a:avLst/>
          </a:prstGeom>
        </p:spPr>
      </p:pic>
      <p:sp>
        <p:nvSpPr>
          <p:cNvPr id="3" name="ZoneTexte 2">
            <a:extLst>
              <a:ext uri="{FF2B5EF4-FFF2-40B4-BE49-F238E27FC236}">
                <a16:creationId xmlns:a16="http://schemas.microsoft.com/office/drawing/2014/main" id="{C9044BFF-A2F0-41E5-BFE1-FB39D9E258ED}"/>
              </a:ext>
            </a:extLst>
          </p:cNvPr>
          <p:cNvSpPr txBox="1"/>
          <p:nvPr/>
        </p:nvSpPr>
        <p:spPr>
          <a:xfrm>
            <a:off x="1064664" y="1477880"/>
            <a:ext cx="1897241" cy="307777"/>
          </a:xfrm>
          <a:prstGeom prst="rect">
            <a:avLst/>
          </a:prstGeom>
          <a:noFill/>
        </p:spPr>
        <p:txBody>
          <a:bodyPr wrap="square" rtlCol="0">
            <a:spAutoFit/>
          </a:bodyPr>
          <a:lstStyle/>
          <a:p>
            <a:r>
              <a:rPr lang="fr-FR" sz="1400" dirty="0"/>
              <a:t>-CNRS </a:t>
            </a:r>
            <a:r>
              <a:rPr lang="fr-FR" sz="1400" dirty="0">
                <a:sym typeface="Wingdings" panose="05000000000000000000" pitchFamily="2" charset="2"/>
              </a:rPr>
              <a:t></a:t>
            </a:r>
            <a:r>
              <a:rPr lang="fr-FR" sz="1400" dirty="0"/>
              <a:t> 10 instituts</a:t>
            </a:r>
          </a:p>
        </p:txBody>
      </p:sp>
      <p:sp>
        <p:nvSpPr>
          <p:cNvPr id="30" name="ZoneTexte 29">
            <a:extLst>
              <a:ext uri="{FF2B5EF4-FFF2-40B4-BE49-F238E27FC236}">
                <a16:creationId xmlns:a16="http://schemas.microsoft.com/office/drawing/2014/main" id="{41C77918-6501-B43A-0471-175EB383F3D8}"/>
              </a:ext>
            </a:extLst>
          </p:cNvPr>
          <p:cNvSpPr txBox="1"/>
          <p:nvPr/>
        </p:nvSpPr>
        <p:spPr>
          <a:xfrm>
            <a:off x="1070744" y="434233"/>
            <a:ext cx="2866219" cy="738664"/>
          </a:xfrm>
          <a:prstGeom prst="rect">
            <a:avLst/>
          </a:prstGeom>
          <a:noFill/>
        </p:spPr>
        <p:txBody>
          <a:bodyPr wrap="square" rtlCol="0">
            <a:spAutoFit/>
          </a:bodyPr>
          <a:lstStyle/>
          <a:p>
            <a:r>
              <a:rPr lang="fr-FR" sz="1400" dirty="0"/>
              <a:t>-3,8 milliards d’euros de budget</a:t>
            </a:r>
          </a:p>
          <a:p>
            <a:r>
              <a:rPr lang="fr-FR" sz="1400" dirty="0"/>
              <a:t>-22000 agents</a:t>
            </a:r>
          </a:p>
          <a:p>
            <a:r>
              <a:rPr lang="fr-FR" sz="1400" dirty="0"/>
              <a:t>-1100 laboratoires</a:t>
            </a:r>
          </a:p>
        </p:txBody>
      </p:sp>
      <p:sp>
        <p:nvSpPr>
          <p:cNvPr id="32" name="ZoneTexte 31">
            <a:extLst>
              <a:ext uri="{FF2B5EF4-FFF2-40B4-BE49-F238E27FC236}">
                <a16:creationId xmlns:a16="http://schemas.microsoft.com/office/drawing/2014/main" id="{2A22929D-4FF2-702A-ADA7-520BD88DCCEA}"/>
              </a:ext>
            </a:extLst>
          </p:cNvPr>
          <p:cNvSpPr txBox="1"/>
          <p:nvPr/>
        </p:nvSpPr>
        <p:spPr>
          <a:xfrm>
            <a:off x="1097304" y="2285904"/>
            <a:ext cx="2643156" cy="769441"/>
          </a:xfrm>
          <a:prstGeom prst="rect">
            <a:avLst/>
          </a:prstGeom>
          <a:noFill/>
        </p:spPr>
        <p:txBody>
          <a:bodyPr wrap="square" rtlCol="0">
            <a:spAutoFit/>
          </a:bodyPr>
          <a:lstStyle/>
          <a:p>
            <a:r>
              <a:rPr lang="fr-FR" sz="1400" dirty="0"/>
              <a:t>-Organisé sur 3 laboratoires : </a:t>
            </a:r>
          </a:p>
          <a:p>
            <a:r>
              <a:rPr lang="fr-FR" sz="1400" dirty="0"/>
              <a:t>Odeillo, Perpignan et Thémis</a:t>
            </a:r>
          </a:p>
          <a:p>
            <a:endParaRPr lang="fr-FR" sz="1600" dirty="0"/>
          </a:p>
        </p:txBody>
      </p:sp>
      <p:pic>
        <p:nvPicPr>
          <p:cNvPr id="1030" name="Picture 6" descr="Aucune description de photo disponible.">
            <a:extLst>
              <a:ext uri="{FF2B5EF4-FFF2-40B4-BE49-F238E27FC236}">
                <a16:creationId xmlns:a16="http://schemas.microsoft.com/office/drawing/2014/main" id="{BB533200-6C82-DE16-8503-80A065790C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9111" y="4937194"/>
            <a:ext cx="1305564" cy="978493"/>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 56">
            <a:extLst>
              <a:ext uri="{FF2B5EF4-FFF2-40B4-BE49-F238E27FC236}">
                <a16:creationId xmlns:a16="http://schemas.microsoft.com/office/drawing/2014/main" id="{253B36A4-5D74-D471-AA6A-BB29EC2E0994}"/>
              </a:ext>
            </a:extLst>
          </p:cNvPr>
          <p:cNvPicPr>
            <a:picLocks noChangeAspect="1"/>
          </p:cNvPicPr>
          <p:nvPr/>
        </p:nvPicPr>
        <p:blipFill>
          <a:blip r:embed="rId7"/>
          <a:stretch>
            <a:fillRect/>
          </a:stretch>
        </p:blipFill>
        <p:spPr>
          <a:xfrm>
            <a:off x="5712552" y="4937194"/>
            <a:ext cx="1471413" cy="982566"/>
          </a:xfrm>
          <a:prstGeom prst="rect">
            <a:avLst/>
          </a:prstGeom>
        </p:spPr>
      </p:pic>
      <p:sp>
        <p:nvSpPr>
          <p:cNvPr id="59" name="ZoneTexte 58">
            <a:extLst>
              <a:ext uri="{FF2B5EF4-FFF2-40B4-BE49-F238E27FC236}">
                <a16:creationId xmlns:a16="http://schemas.microsoft.com/office/drawing/2014/main" id="{BC134923-4C42-4119-261A-114DCD126E3E}"/>
              </a:ext>
            </a:extLst>
          </p:cNvPr>
          <p:cNvSpPr txBox="1"/>
          <p:nvPr/>
        </p:nvSpPr>
        <p:spPr>
          <a:xfrm>
            <a:off x="7183965" y="5257163"/>
            <a:ext cx="1911170" cy="307777"/>
          </a:xfrm>
          <a:prstGeom prst="rect">
            <a:avLst/>
          </a:prstGeom>
          <a:noFill/>
        </p:spPr>
        <p:txBody>
          <a:bodyPr wrap="square" rtlCol="0">
            <a:spAutoFit/>
          </a:bodyPr>
          <a:lstStyle/>
          <a:p>
            <a:r>
              <a:rPr lang="fr-FR" sz="1400" dirty="0"/>
              <a:t>Centrale solaire Thémis</a:t>
            </a:r>
          </a:p>
        </p:txBody>
      </p:sp>
      <p:sp>
        <p:nvSpPr>
          <p:cNvPr id="60" name="ZoneTexte 59">
            <a:extLst>
              <a:ext uri="{FF2B5EF4-FFF2-40B4-BE49-F238E27FC236}">
                <a16:creationId xmlns:a16="http://schemas.microsoft.com/office/drawing/2014/main" id="{DC2402C1-0A32-A819-AAE9-6F6165B00C78}"/>
              </a:ext>
            </a:extLst>
          </p:cNvPr>
          <p:cNvSpPr txBox="1"/>
          <p:nvPr/>
        </p:nvSpPr>
        <p:spPr>
          <a:xfrm>
            <a:off x="1084515" y="5257162"/>
            <a:ext cx="2293424" cy="307777"/>
          </a:xfrm>
          <a:prstGeom prst="rect">
            <a:avLst/>
          </a:prstGeom>
          <a:noFill/>
        </p:spPr>
        <p:txBody>
          <a:bodyPr wrap="square" rtlCol="0">
            <a:spAutoFit/>
          </a:bodyPr>
          <a:lstStyle/>
          <a:p>
            <a:r>
              <a:rPr lang="fr-FR" sz="1400" dirty="0"/>
              <a:t>Laboratoire de Perpignan</a:t>
            </a:r>
          </a:p>
        </p:txBody>
      </p:sp>
      <p:sp>
        <p:nvSpPr>
          <p:cNvPr id="4" name="ZoneTexte 3">
            <a:extLst>
              <a:ext uri="{FF2B5EF4-FFF2-40B4-BE49-F238E27FC236}">
                <a16:creationId xmlns:a16="http://schemas.microsoft.com/office/drawing/2014/main" id="{366D3ACC-F778-49F6-05F4-8F523D335334}"/>
              </a:ext>
            </a:extLst>
          </p:cNvPr>
          <p:cNvSpPr txBox="1"/>
          <p:nvPr/>
        </p:nvSpPr>
        <p:spPr>
          <a:xfrm>
            <a:off x="8923274" y="6564227"/>
            <a:ext cx="191106" cy="369332"/>
          </a:xfrm>
          <a:prstGeom prst="rect">
            <a:avLst/>
          </a:prstGeom>
          <a:noFill/>
        </p:spPr>
        <p:txBody>
          <a:bodyPr wrap="square" rtlCol="0">
            <a:spAutoFit/>
          </a:bodyPr>
          <a:lstStyle/>
          <a:p>
            <a:r>
              <a:rPr lang="fr-FR" dirty="0"/>
              <a:t>4</a:t>
            </a:r>
          </a:p>
        </p:txBody>
      </p:sp>
    </p:spTree>
    <p:extLst>
      <p:ext uri="{BB962C8B-B14F-4D97-AF65-F5344CB8AC3E}">
        <p14:creationId xmlns:p14="http://schemas.microsoft.com/office/powerpoint/2010/main" val="28014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2"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267575" cy="646331"/>
          </a:xfrm>
          <a:prstGeom prst="rect">
            <a:avLst/>
          </a:prstGeom>
          <a:noFill/>
        </p:spPr>
        <p:txBody>
          <a:bodyPr wrap="square" rtlCol="0">
            <a:spAutoFit/>
          </a:bodyPr>
          <a:lstStyle/>
          <a:p>
            <a:r>
              <a:rPr lang="fr-FR" b="1" u="sng" dirty="0"/>
              <a:t>Matériaux étudiés</a:t>
            </a:r>
          </a:p>
          <a:p>
            <a:endParaRPr lang="fr-FR" u="sng" dirty="0"/>
          </a:p>
        </p:txBody>
      </p:sp>
      <p:grpSp>
        <p:nvGrpSpPr>
          <p:cNvPr id="23" name="Groupe 22">
            <a:extLst>
              <a:ext uri="{FF2B5EF4-FFF2-40B4-BE49-F238E27FC236}">
                <a16:creationId xmlns:a16="http://schemas.microsoft.com/office/drawing/2014/main" id="{B7033707-5B51-8349-7496-9D98032372DD}"/>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E2CF8789-D2A2-EBE4-F625-0078EA1CC095}"/>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52ACCE04-0231-5599-0A99-ACE8162B9B4B}"/>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83737DC7-E03E-974A-4029-4A0D8B955FFD}"/>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A8A6EB84-F700-EF41-D721-717006EB9DE7}"/>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8CFCA8CA-05F2-6572-4C3B-787584DBF647}"/>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5B863EB6-F61A-D6FC-596E-6562822EC6D9}"/>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1D70456F-6B37-E7DF-5D3E-6D8AB0AE2A2A}"/>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2321FDB2-9639-4E74-6441-3C4F86F699E9}"/>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4AC8E9AB-02BA-CE36-3E27-BDE94909FD44}"/>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2BC96FA0-07F9-A3BD-9145-2AA8456AF04F}"/>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A22CDB7D-C4BF-7292-A154-40A3D02C4C0F}"/>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D6AF53C6-1804-2904-525E-158621E02289}"/>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EC402F9C-CB73-CC03-5121-D035953FFEBE}"/>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C52E1EEB-A53D-3082-5CE5-282D15B011E1}"/>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50D14F5C-6C80-B7D9-5932-E367DD52D68E}"/>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B963A797-1C7E-D3F1-C351-A32C157E69C2}"/>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85A1607F-92BC-EAA2-88F9-7CDED8E7B0DE}"/>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FE5B1EA5-A6F4-7899-D06D-CEA6E6B9E0A4}"/>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48A98CE1-DF30-2549-A957-DCE254C7C8C7}"/>
                  </a:ext>
                </a:extLst>
              </p:cNvPr>
              <p:cNvSpPr txBox="1"/>
              <p:nvPr/>
            </p:nvSpPr>
            <p:spPr>
              <a:xfrm>
                <a:off x="1836940" y="823080"/>
                <a:ext cx="2012747" cy="584775"/>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fr-FR" sz="1600" smtClean="0"/>
                          </m:ctrlPr>
                        </m:sSubPr>
                        <m:e>
                          <m:r>
                            <m:rPr>
                              <m:sty m:val="p"/>
                            </m:rPr>
                            <a:rPr lang="fr-FR" sz="1600" b="0" i="0" smtClean="0"/>
                            <m:t>ZrB</m:t>
                          </m:r>
                        </m:e>
                        <m:sub>
                          <m:r>
                            <a:rPr lang="fr-FR" sz="1600" b="0" i="0" smtClean="0"/>
                            <m:t>2</m:t>
                          </m:r>
                        </m:sub>
                      </m:sSub>
                      <m:r>
                        <a:rPr lang="fr-FR" sz="1600" b="0" i="0" smtClean="0"/>
                        <m:t>−</m:t>
                      </m:r>
                      <m:sSub>
                        <m:sSubPr>
                          <m:ctrlPr>
                            <a:rPr lang="fr-FR" sz="1600" smtClean="0"/>
                          </m:ctrlPr>
                        </m:sSubPr>
                        <m:e>
                          <m:r>
                            <m:rPr>
                              <m:sty m:val="p"/>
                            </m:rPr>
                            <a:rPr lang="fr-FR" sz="1600" b="0" i="0" smtClean="0"/>
                            <m:t>MoSi</m:t>
                          </m:r>
                        </m:e>
                        <m:sub>
                          <m:r>
                            <a:rPr lang="fr-FR" sz="1600" b="0" i="0" smtClean="0"/>
                            <m:t>2</m:t>
                          </m:r>
                        </m:sub>
                      </m:sSub>
                    </m:oMath>
                  </m:oMathPara>
                </a14:m>
                <a:endParaRPr lang="fr-FR" sz="1600" dirty="0"/>
              </a:p>
              <a:p>
                <a:pPr algn="ctr"/>
                <a:r>
                  <a:rPr lang="fr-FR" sz="1600" dirty="0"/>
                  <a:t>20% du volume total</a:t>
                </a:r>
              </a:p>
            </p:txBody>
          </p:sp>
        </mc:Choice>
        <mc:Fallback>
          <p:sp>
            <p:nvSpPr>
              <p:cNvPr id="8" name="ZoneTexte 7">
                <a:extLst>
                  <a:ext uri="{FF2B5EF4-FFF2-40B4-BE49-F238E27FC236}">
                    <a16:creationId xmlns:a16="http://schemas.microsoft.com/office/drawing/2014/main" id="{48A98CE1-DF30-2549-A957-DCE254C7C8C7}"/>
                  </a:ext>
                </a:extLst>
              </p:cNvPr>
              <p:cNvSpPr txBox="1">
                <a:spLocks noRot="1" noChangeAspect="1" noMove="1" noResize="1" noEditPoints="1" noAdjustHandles="1" noChangeArrowheads="1" noChangeShapeType="1" noTextEdit="1"/>
              </p:cNvSpPr>
              <p:nvPr/>
            </p:nvSpPr>
            <p:spPr>
              <a:xfrm>
                <a:off x="1836940" y="823080"/>
                <a:ext cx="2012747" cy="584775"/>
              </a:xfrm>
              <a:prstGeom prst="rect">
                <a:avLst/>
              </a:prstGeom>
              <a:blipFill>
                <a:blip r:embed="rId3"/>
                <a:stretch>
                  <a:fillRect b="-11224"/>
                </a:stretch>
              </a:blipFill>
              <a:ln>
                <a:solidFill>
                  <a:schemeClr val="tx1"/>
                </a:solidFill>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64A76444-5F66-6154-4F56-9F6CA1B1C3B1}"/>
                  </a:ext>
                </a:extLst>
              </p:cNvPr>
              <p:cNvSpPr txBox="1"/>
              <p:nvPr/>
            </p:nvSpPr>
            <p:spPr>
              <a:xfrm>
                <a:off x="6147354" y="946191"/>
                <a:ext cx="1809916" cy="338554"/>
              </a:xfrm>
              <a:prstGeom prst="rect">
                <a:avLst/>
              </a:prstGeom>
              <a:no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fr-FR" sz="1600" i="0" smtClean="0"/>
                        <m:t>I</m:t>
                      </m:r>
                      <m:r>
                        <m:rPr>
                          <m:sty m:val="p"/>
                        </m:rPr>
                        <a:rPr lang="fr-FR" sz="1600" b="0" i="0" smtClean="0"/>
                        <m:t>nconel</m:t>
                      </m:r>
                      <m:r>
                        <a:rPr lang="fr-FR" sz="1600" b="0" i="0" smtClean="0"/>
                        <m:t> 718</m:t>
                      </m:r>
                    </m:oMath>
                  </m:oMathPara>
                </a14:m>
                <a:endParaRPr lang="fr-FR" sz="1600" dirty="0"/>
              </a:p>
            </p:txBody>
          </p:sp>
        </mc:Choice>
        <mc:Fallback>
          <p:sp>
            <p:nvSpPr>
              <p:cNvPr id="10" name="ZoneTexte 9">
                <a:extLst>
                  <a:ext uri="{FF2B5EF4-FFF2-40B4-BE49-F238E27FC236}">
                    <a16:creationId xmlns:a16="http://schemas.microsoft.com/office/drawing/2014/main" id="{64A76444-5F66-6154-4F56-9F6CA1B1C3B1}"/>
                  </a:ext>
                </a:extLst>
              </p:cNvPr>
              <p:cNvSpPr txBox="1">
                <a:spLocks noRot="1" noChangeAspect="1" noMove="1" noResize="1" noEditPoints="1" noAdjustHandles="1" noChangeArrowheads="1" noChangeShapeType="1" noTextEdit="1"/>
              </p:cNvSpPr>
              <p:nvPr/>
            </p:nvSpPr>
            <p:spPr>
              <a:xfrm>
                <a:off x="6147354" y="946191"/>
                <a:ext cx="1809916" cy="338554"/>
              </a:xfrm>
              <a:prstGeom prst="rect">
                <a:avLst/>
              </a:prstGeom>
              <a:blipFill>
                <a:blip r:embed="rId4"/>
                <a:stretch>
                  <a:fillRect/>
                </a:stretch>
              </a:blipFill>
              <a:ln>
                <a:solidFill>
                  <a:schemeClr val="tx1"/>
                </a:solidFill>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 name="ZoneTexte 12">
                <a:extLst>
                  <a:ext uri="{FF2B5EF4-FFF2-40B4-BE49-F238E27FC236}">
                    <a16:creationId xmlns:a16="http://schemas.microsoft.com/office/drawing/2014/main" id="{58DD71AE-F6CA-4EE3-74F2-4C74E9C8B7B8}"/>
                  </a:ext>
                </a:extLst>
              </p:cNvPr>
              <p:cNvSpPr txBox="1"/>
              <p:nvPr/>
            </p:nvSpPr>
            <p:spPr>
              <a:xfrm>
                <a:off x="1100400" y="1595358"/>
                <a:ext cx="3913897" cy="2893100"/>
              </a:xfrm>
              <a:prstGeom prst="rect">
                <a:avLst/>
              </a:prstGeom>
              <a:noFill/>
            </p:spPr>
            <p:txBody>
              <a:bodyPr wrap="square" rtlCol="0">
                <a:spAutoFit/>
              </a:bodyPr>
              <a:lstStyle/>
              <a:p>
                <a14:m>
                  <m:oMath xmlns:m="http://schemas.openxmlformats.org/officeDocument/2006/math">
                    <m:sSub>
                      <m:sSubPr>
                        <m:ctrlPr>
                          <a:rPr lang="fr-FR" sz="1400" i="1" u="sng" smtClean="0">
                            <a:latin typeface="Cambria Math" panose="02040503050406030204" pitchFamily="18" charset="0"/>
                          </a:rPr>
                        </m:ctrlPr>
                      </m:sSubPr>
                      <m:e>
                        <m:r>
                          <m:rPr>
                            <m:sty m:val="p"/>
                          </m:rPr>
                          <a:rPr lang="fr-FR" sz="1400" b="0" i="0" u="sng" smtClean="0">
                            <a:latin typeface="Cambria Math" panose="02040503050406030204" pitchFamily="18" charset="0"/>
                          </a:rPr>
                          <m:t>ZrB</m:t>
                        </m:r>
                      </m:e>
                      <m:sub>
                        <m:r>
                          <a:rPr lang="fr-FR" sz="1400" b="0" i="0" u="sng" smtClean="0">
                            <a:latin typeface="Cambria Math" panose="02040503050406030204" pitchFamily="18" charset="0"/>
                          </a:rPr>
                          <m:t>2</m:t>
                        </m:r>
                      </m:sub>
                    </m:sSub>
                    <m:r>
                      <a:rPr lang="fr-FR" sz="1400" b="0" i="1" u="sng" smtClean="0">
                        <a:latin typeface="Cambria Math" panose="02040503050406030204" pitchFamily="18" charset="0"/>
                      </a:rPr>
                      <m:t> </m:t>
                    </m:r>
                  </m:oMath>
                </a14:m>
                <a:r>
                  <a:rPr lang="fr-FR" sz="1400" u="sng" dirty="0">
                    <a:sym typeface="Wingdings" panose="05000000000000000000" pitchFamily="2" charset="2"/>
                  </a:rPr>
                  <a:t> </a:t>
                </a:r>
                <a:r>
                  <a:rPr lang="fr-FR" sz="1400" u="sng" dirty="0"/>
                  <a:t>UHTC de choix</a:t>
                </a:r>
              </a:p>
              <a:p>
                <a:endParaRPr lang="fr-FR" sz="1400" dirty="0"/>
              </a:p>
              <a:p>
                <a:r>
                  <a:rPr lang="fr-FR" sz="1400" dirty="0"/>
                  <a:t>- Point de fusion élevé (supérieur à 3270 K)</a:t>
                </a:r>
              </a:p>
              <a:p>
                <a:r>
                  <a:rPr lang="fr-FR" sz="1400" dirty="0"/>
                  <a:t>- Densité relativement faible </a:t>
                </a:r>
              </a:p>
              <a:p>
                <a:r>
                  <a:rPr lang="fr-FR" sz="1400" dirty="0"/>
                  <a:t>- Conductivité thermique élevée</a:t>
                </a:r>
              </a:p>
              <a:p>
                <a:pPr marL="285750" indent="-285750">
                  <a:buFontTx/>
                  <a:buChar char="-"/>
                </a:pPr>
                <a:endParaRPr lang="fr-FR" sz="1400" dirty="0"/>
              </a:p>
              <a:p>
                <a:r>
                  <a:rPr lang="fr-FR" sz="1400" dirty="0"/>
                  <a:t>Problématique lié au frittage !</a:t>
                </a:r>
              </a:p>
              <a:p>
                <a:endParaRPr lang="fr-FR" sz="1400" dirty="0"/>
              </a:p>
              <a:p>
                <a:r>
                  <a:rPr lang="fr-FR" sz="1400" u="sng" dirty="0"/>
                  <a:t>Ajout du </a:t>
                </a:r>
                <a14:m>
                  <m:oMath xmlns:m="http://schemas.openxmlformats.org/officeDocument/2006/math">
                    <m:sSub>
                      <m:sSubPr>
                        <m:ctrlPr>
                          <a:rPr lang="fr-FR" sz="1400" i="1" u="sng" smtClean="0">
                            <a:latin typeface="Cambria Math" panose="02040503050406030204" pitchFamily="18" charset="0"/>
                          </a:rPr>
                        </m:ctrlPr>
                      </m:sSubPr>
                      <m:e>
                        <m:r>
                          <m:rPr>
                            <m:sty m:val="p"/>
                          </m:rPr>
                          <a:rPr lang="fr-FR" sz="1400" b="0" i="0" u="sng" smtClean="0">
                            <a:latin typeface="Cambria Math" panose="02040503050406030204" pitchFamily="18" charset="0"/>
                          </a:rPr>
                          <m:t>MoSi</m:t>
                        </m:r>
                      </m:e>
                      <m:sub>
                        <m:r>
                          <a:rPr lang="fr-FR" sz="1400" b="0" i="0" u="sng" smtClean="0">
                            <a:latin typeface="Cambria Math" panose="02040503050406030204" pitchFamily="18" charset="0"/>
                          </a:rPr>
                          <m:t>2</m:t>
                        </m:r>
                      </m:sub>
                    </m:sSub>
                  </m:oMath>
                </a14:m>
                <a:endParaRPr lang="fr-FR" sz="1400" u="sng" dirty="0"/>
              </a:p>
              <a:p>
                <a:endParaRPr lang="fr-FR" sz="1400" dirty="0">
                  <a:sym typeface="Wingdings" panose="05000000000000000000" pitchFamily="2" charset="2"/>
                </a:endParaRPr>
              </a:p>
              <a:p>
                <a:r>
                  <a:rPr lang="fr-FR" sz="1400" dirty="0">
                    <a:sym typeface="Wingdings" panose="05000000000000000000" pitchFamily="2" charset="2"/>
                  </a:rPr>
                  <a:t>- Baisser la T° de frittage</a:t>
                </a:r>
              </a:p>
              <a:p>
                <a:r>
                  <a:rPr lang="fr-FR" sz="1400" dirty="0">
                    <a:sym typeface="Wingdings" panose="05000000000000000000" pitchFamily="2" charset="2"/>
                  </a:rPr>
                  <a:t>- Améliorer la densité</a:t>
                </a:r>
              </a:p>
              <a:p>
                <a:endParaRPr lang="fr-FR" sz="1400" dirty="0"/>
              </a:p>
            </p:txBody>
          </p:sp>
        </mc:Choice>
        <mc:Fallback>
          <p:sp>
            <p:nvSpPr>
              <p:cNvPr id="13" name="ZoneTexte 12">
                <a:extLst>
                  <a:ext uri="{FF2B5EF4-FFF2-40B4-BE49-F238E27FC236}">
                    <a16:creationId xmlns:a16="http://schemas.microsoft.com/office/drawing/2014/main" id="{58DD71AE-F6CA-4EE3-74F2-4C74E9C8B7B8}"/>
                  </a:ext>
                </a:extLst>
              </p:cNvPr>
              <p:cNvSpPr txBox="1">
                <a:spLocks noRot="1" noChangeAspect="1" noMove="1" noResize="1" noEditPoints="1" noAdjustHandles="1" noChangeArrowheads="1" noChangeShapeType="1" noTextEdit="1"/>
              </p:cNvSpPr>
              <p:nvPr/>
            </p:nvSpPr>
            <p:spPr>
              <a:xfrm>
                <a:off x="1100400" y="1595358"/>
                <a:ext cx="3913897" cy="2893100"/>
              </a:xfrm>
              <a:prstGeom prst="rect">
                <a:avLst/>
              </a:prstGeom>
              <a:blipFill>
                <a:blip r:embed="rId5"/>
                <a:stretch>
                  <a:fillRect l="-467" t="-422"/>
                </a:stretch>
              </a:blipFill>
            </p:spPr>
            <p:txBody>
              <a:bodyPr/>
              <a:lstStyle/>
              <a:p>
                <a:r>
                  <a:rPr lang="fr-FR">
                    <a:noFill/>
                  </a:rPr>
                  <a:t> </a:t>
                </a:r>
              </a:p>
            </p:txBody>
          </p:sp>
        </mc:Fallback>
      </mc:AlternateContent>
      <p:sp>
        <p:nvSpPr>
          <p:cNvPr id="14" name="ZoneTexte 13">
            <a:extLst>
              <a:ext uri="{FF2B5EF4-FFF2-40B4-BE49-F238E27FC236}">
                <a16:creationId xmlns:a16="http://schemas.microsoft.com/office/drawing/2014/main" id="{CDF7D5FE-B4C7-DFF3-F451-487B7F62B8C1}"/>
              </a:ext>
            </a:extLst>
          </p:cNvPr>
          <p:cNvSpPr txBox="1"/>
          <p:nvPr/>
        </p:nvSpPr>
        <p:spPr>
          <a:xfrm>
            <a:off x="5014297" y="1595358"/>
            <a:ext cx="3933147" cy="738664"/>
          </a:xfrm>
          <a:prstGeom prst="rect">
            <a:avLst/>
          </a:prstGeom>
          <a:noFill/>
        </p:spPr>
        <p:txBody>
          <a:bodyPr wrap="square" rtlCol="0">
            <a:spAutoFit/>
          </a:bodyPr>
          <a:lstStyle/>
          <a:p>
            <a:r>
              <a:rPr lang="fr-FR" sz="1400" u="sng" dirty="0"/>
              <a:t>Superalliage à base Nickel (&gt;50%)</a:t>
            </a:r>
          </a:p>
          <a:p>
            <a:pPr marL="285750" indent="-285750">
              <a:buFontTx/>
              <a:buChar char="-"/>
            </a:pPr>
            <a:endParaRPr lang="fr-FR" sz="1400" dirty="0"/>
          </a:p>
          <a:p>
            <a:pPr marL="285750" indent="-285750">
              <a:buFontTx/>
              <a:buChar char="-"/>
            </a:pPr>
            <a:endParaRPr lang="fr-FR" sz="1400" dirty="0"/>
          </a:p>
        </p:txBody>
      </p:sp>
      <p:graphicFrame>
        <p:nvGraphicFramePr>
          <p:cNvPr id="15" name="Tableau 14">
            <a:extLst>
              <a:ext uri="{FF2B5EF4-FFF2-40B4-BE49-F238E27FC236}">
                <a16:creationId xmlns:a16="http://schemas.microsoft.com/office/drawing/2014/main" id="{1DE6A82C-CB28-EF98-1530-81FB4F2C359F}"/>
              </a:ext>
            </a:extLst>
          </p:cNvPr>
          <p:cNvGraphicFramePr>
            <a:graphicFrameLocks noGrp="1"/>
          </p:cNvGraphicFramePr>
          <p:nvPr>
            <p:extLst>
              <p:ext uri="{D42A27DB-BD31-4B8C-83A1-F6EECF244321}">
                <p14:modId xmlns:p14="http://schemas.microsoft.com/office/powerpoint/2010/main" val="3119376929"/>
              </p:ext>
            </p:extLst>
          </p:nvPr>
        </p:nvGraphicFramePr>
        <p:xfrm>
          <a:off x="4951730" y="2039199"/>
          <a:ext cx="4058278" cy="2573528"/>
        </p:xfrm>
        <a:graphic>
          <a:graphicData uri="http://schemas.openxmlformats.org/drawingml/2006/table">
            <a:tbl>
              <a:tblPr/>
              <a:tblGrid>
                <a:gridCol w="2029139">
                  <a:extLst>
                    <a:ext uri="{9D8B030D-6E8A-4147-A177-3AD203B41FA5}">
                      <a16:colId xmlns:a16="http://schemas.microsoft.com/office/drawing/2014/main" val="298211043"/>
                    </a:ext>
                  </a:extLst>
                </a:gridCol>
                <a:gridCol w="2029139">
                  <a:extLst>
                    <a:ext uri="{9D8B030D-6E8A-4147-A177-3AD203B41FA5}">
                      <a16:colId xmlns:a16="http://schemas.microsoft.com/office/drawing/2014/main" val="2115005806"/>
                    </a:ext>
                  </a:extLst>
                </a:gridCol>
              </a:tblGrid>
              <a:tr h="321691">
                <a:tc>
                  <a:txBody>
                    <a:bodyPr/>
                    <a:lstStyle/>
                    <a:p>
                      <a:pPr fontAlgn="b"/>
                      <a:r>
                        <a:rPr lang="fr-FR" sz="1500" b="1" dirty="0">
                          <a:effectLst/>
                        </a:rPr>
                        <a:t>Élément</a:t>
                      </a:r>
                    </a:p>
                  </a:txBody>
                  <a:tcPr marL="77702" marR="77702" marT="38851" marB="3885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fr-FR" sz="1500" b="1" dirty="0">
                          <a:effectLst/>
                        </a:rPr>
                        <a:t>Pourcentage massique</a:t>
                      </a:r>
                    </a:p>
                  </a:txBody>
                  <a:tcPr marL="77702" marR="77702" marT="38851" marB="38851"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492027733"/>
                  </a:ext>
                </a:extLst>
              </a:tr>
              <a:tr h="321691">
                <a:tc>
                  <a:txBody>
                    <a:bodyPr/>
                    <a:lstStyle/>
                    <a:p>
                      <a:pPr fontAlgn="base"/>
                      <a:r>
                        <a:rPr lang="fr-FR" sz="1500">
                          <a:effectLst/>
                        </a:rPr>
                        <a:t>Nickel (Ni)</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a:effectLst/>
                        </a:rPr>
                        <a:t>Environ 50-55%</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073052546"/>
                  </a:ext>
                </a:extLst>
              </a:tr>
              <a:tr h="321691">
                <a:tc>
                  <a:txBody>
                    <a:bodyPr/>
                    <a:lstStyle/>
                    <a:p>
                      <a:pPr fontAlgn="base"/>
                      <a:r>
                        <a:rPr lang="fr-FR" sz="1500">
                          <a:effectLst/>
                        </a:rPr>
                        <a:t>Chrome (Cr)</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a:effectLst/>
                        </a:rPr>
                        <a:t>Environ 17-21%</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0632073"/>
                  </a:ext>
                </a:extLst>
              </a:tr>
              <a:tr h="321691">
                <a:tc>
                  <a:txBody>
                    <a:bodyPr/>
                    <a:lstStyle/>
                    <a:p>
                      <a:pPr fontAlgn="base"/>
                      <a:r>
                        <a:rPr lang="fr-FR" sz="1500">
                          <a:effectLst/>
                        </a:rPr>
                        <a:t>Fer (Fe)</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a:effectLst/>
                        </a:rPr>
                        <a:t>Environ 18-21%</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734116695"/>
                  </a:ext>
                </a:extLst>
              </a:tr>
              <a:tr h="321691">
                <a:tc>
                  <a:txBody>
                    <a:bodyPr/>
                    <a:lstStyle/>
                    <a:p>
                      <a:pPr fontAlgn="base"/>
                      <a:r>
                        <a:rPr lang="fr-FR" sz="1500">
                          <a:effectLst/>
                        </a:rPr>
                        <a:t>Niobium (Nb)</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a:effectLst/>
                        </a:rPr>
                        <a:t>Environ 4.75-5.5%</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468213317"/>
                  </a:ext>
                </a:extLst>
              </a:tr>
              <a:tr h="321691">
                <a:tc>
                  <a:txBody>
                    <a:bodyPr/>
                    <a:lstStyle/>
                    <a:p>
                      <a:pPr fontAlgn="base"/>
                      <a:r>
                        <a:rPr lang="fr-FR" sz="1500" dirty="0">
                          <a:effectLst/>
                        </a:rPr>
                        <a:t>Molybdène (Mo)</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dirty="0">
                          <a:effectLst/>
                        </a:rPr>
                        <a:t>Environ 2.8-3.3%</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793971276"/>
                  </a:ext>
                </a:extLst>
              </a:tr>
              <a:tr h="321691">
                <a:tc>
                  <a:txBody>
                    <a:bodyPr/>
                    <a:lstStyle/>
                    <a:p>
                      <a:pPr fontAlgn="base"/>
                      <a:r>
                        <a:rPr lang="fr-FR" sz="1500" dirty="0">
                          <a:effectLst/>
                        </a:rPr>
                        <a:t>Titane (Ti)</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a:effectLst/>
                        </a:rPr>
                        <a:t>Environ 0.65-1.15%</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070005708"/>
                  </a:ext>
                </a:extLst>
              </a:tr>
              <a:tr h="321691">
                <a:tc>
                  <a:txBody>
                    <a:bodyPr/>
                    <a:lstStyle/>
                    <a:p>
                      <a:pPr fontAlgn="base"/>
                      <a:r>
                        <a:rPr lang="fr-FR" sz="1500" dirty="0">
                          <a:effectLst/>
                        </a:rPr>
                        <a:t>Aluminium (Al)</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fr-FR" sz="1500" dirty="0">
                          <a:effectLst/>
                        </a:rPr>
                        <a:t>Environ 0.2-0.8%</a:t>
                      </a:r>
                    </a:p>
                  </a:txBody>
                  <a:tcPr marL="77702" marR="77702" marT="38851" marB="38851"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006466551"/>
                  </a:ext>
                </a:extLst>
              </a:tr>
            </a:tbl>
          </a:graphicData>
        </a:graphic>
      </p:graphicFrame>
      <p:sp>
        <p:nvSpPr>
          <p:cNvPr id="16" name="ZoneTexte 15">
            <a:extLst>
              <a:ext uri="{FF2B5EF4-FFF2-40B4-BE49-F238E27FC236}">
                <a16:creationId xmlns:a16="http://schemas.microsoft.com/office/drawing/2014/main" id="{B6F46DDB-A384-9D04-A095-58ADD8B680F5}"/>
              </a:ext>
            </a:extLst>
          </p:cNvPr>
          <p:cNvSpPr txBox="1"/>
          <p:nvPr/>
        </p:nvSpPr>
        <p:spPr>
          <a:xfrm>
            <a:off x="5014296" y="4564859"/>
            <a:ext cx="3933147" cy="1384995"/>
          </a:xfrm>
          <a:prstGeom prst="rect">
            <a:avLst/>
          </a:prstGeom>
          <a:noFill/>
        </p:spPr>
        <p:txBody>
          <a:bodyPr wrap="square" rtlCol="0">
            <a:spAutoFit/>
          </a:bodyPr>
          <a:lstStyle/>
          <a:p>
            <a:endParaRPr lang="fr-FR" sz="1400" dirty="0"/>
          </a:p>
          <a:p>
            <a:pPr marL="285750" indent="-285750">
              <a:buFontTx/>
              <a:buChar char="-"/>
            </a:pPr>
            <a:r>
              <a:rPr lang="fr-FR" sz="1400" dirty="0"/>
              <a:t>Bonne résistance mécanique</a:t>
            </a:r>
          </a:p>
          <a:p>
            <a:pPr marL="285750" indent="-285750">
              <a:buFontTx/>
              <a:buChar char="-"/>
            </a:pPr>
            <a:r>
              <a:rPr lang="fr-FR" sz="1400" dirty="0"/>
              <a:t>Résistance à la corrosion</a:t>
            </a:r>
          </a:p>
          <a:p>
            <a:pPr marL="285750" indent="-285750">
              <a:buFontTx/>
              <a:buChar char="-"/>
            </a:pPr>
            <a:r>
              <a:rPr lang="fr-FR" sz="1400" dirty="0"/>
              <a:t>Stabilité haute température</a:t>
            </a:r>
          </a:p>
          <a:p>
            <a:pPr marL="285750" indent="-285750">
              <a:buFontTx/>
              <a:buChar char="-"/>
            </a:pPr>
            <a:endParaRPr lang="fr-FR" sz="1400" dirty="0"/>
          </a:p>
          <a:p>
            <a:pPr marL="285750" indent="-285750">
              <a:buFontTx/>
              <a:buChar char="-"/>
            </a:pPr>
            <a:endParaRPr lang="fr-FR" sz="1400" dirty="0"/>
          </a:p>
        </p:txBody>
      </p:sp>
      <p:pic>
        <p:nvPicPr>
          <p:cNvPr id="18" name="Image 17">
            <a:extLst>
              <a:ext uri="{FF2B5EF4-FFF2-40B4-BE49-F238E27FC236}">
                <a16:creationId xmlns:a16="http://schemas.microsoft.com/office/drawing/2014/main" id="{0FE4E73D-9AED-AA89-9C24-E3E35E2589D7}"/>
              </a:ext>
            </a:extLst>
          </p:cNvPr>
          <p:cNvPicPr>
            <a:picLocks noChangeAspect="1"/>
          </p:cNvPicPr>
          <p:nvPr/>
        </p:nvPicPr>
        <p:blipFill rotWithShape="1">
          <a:blip r:embed="rId6"/>
          <a:srcRect l="7942" t="11756" r="16744" b="20474"/>
          <a:stretch/>
        </p:blipFill>
        <p:spPr>
          <a:xfrm>
            <a:off x="1622930" y="4802935"/>
            <a:ext cx="1048812" cy="919412"/>
          </a:xfrm>
          <a:prstGeom prst="rect">
            <a:avLst/>
          </a:prstGeom>
        </p:spPr>
      </p:pic>
      <p:pic>
        <p:nvPicPr>
          <p:cNvPr id="20" name="Image 19">
            <a:extLst>
              <a:ext uri="{FF2B5EF4-FFF2-40B4-BE49-F238E27FC236}">
                <a16:creationId xmlns:a16="http://schemas.microsoft.com/office/drawing/2014/main" id="{AF86007D-09CC-0EE3-6D28-8F00674DDDBB}"/>
              </a:ext>
            </a:extLst>
          </p:cNvPr>
          <p:cNvPicPr>
            <a:picLocks noChangeAspect="1"/>
          </p:cNvPicPr>
          <p:nvPr/>
        </p:nvPicPr>
        <p:blipFill rotWithShape="1">
          <a:blip r:embed="rId7"/>
          <a:srcRect l="10018" t="15943" r="12520" b="12869"/>
          <a:stretch/>
        </p:blipFill>
        <p:spPr>
          <a:xfrm>
            <a:off x="3063996" y="4802936"/>
            <a:ext cx="986918" cy="919412"/>
          </a:xfrm>
          <a:prstGeom prst="rect">
            <a:avLst/>
          </a:prstGeom>
        </p:spPr>
      </p:pic>
      <p:pic>
        <p:nvPicPr>
          <p:cNvPr id="22" name="Image 21">
            <a:extLst>
              <a:ext uri="{FF2B5EF4-FFF2-40B4-BE49-F238E27FC236}">
                <a16:creationId xmlns:a16="http://schemas.microsoft.com/office/drawing/2014/main" id="{A4D6B3DF-E5DD-DB43-32C9-259C42984192}"/>
              </a:ext>
            </a:extLst>
          </p:cNvPr>
          <p:cNvPicPr>
            <a:picLocks noChangeAspect="1"/>
          </p:cNvPicPr>
          <p:nvPr/>
        </p:nvPicPr>
        <p:blipFill>
          <a:blip r:embed="rId8"/>
          <a:stretch>
            <a:fillRect/>
          </a:stretch>
        </p:blipFill>
        <p:spPr>
          <a:xfrm>
            <a:off x="7908591" y="4802936"/>
            <a:ext cx="901732" cy="919412"/>
          </a:xfrm>
          <a:prstGeom prst="rect">
            <a:avLst/>
          </a:prstGeom>
        </p:spPr>
      </p:pic>
      <p:cxnSp>
        <p:nvCxnSpPr>
          <p:cNvPr id="43" name="Connecteur droit 42">
            <a:extLst>
              <a:ext uri="{FF2B5EF4-FFF2-40B4-BE49-F238E27FC236}">
                <a16:creationId xmlns:a16="http://schemas.microsoft.com/office/drawing/2014/main" id="{D2786058-FA40-672D-67FC-6DC1F592F0B7}"/>
              </a:ext>
            </a:extLst>
          </p:cNvPr>
          <p:cNvCxnSpPr>
            <a:cxnSpLocks/>
          </p:cNvCxnSpPr>
          <p:nvPr/>
        </p:nvCxnSpPr>
        <p:spPr>
          <a:xfrm>
            <a:off x="4706288" y="680958"/>
            <a:ext cx="0" cy="5062889"/>
          </a:xfrm>
          <a:prstGeom prst="line">
            <a:avLst/>
          </a:prstGeom>
          <a:ln w="19050"/>
        </p:spPr>
        <p:style>
          <a:lnRef idx="1">
            <a:schemeClr val="dk1"/>
          </a:lnRef>
          <a:fillRef idx="0">
            <a:schemeClr val="dk1"/>
          </a:fillRef>
          <a:effectRef idx="0">
            <a:schemeClr val="dk1"/>
          </a:effectRef>
          <a:fontRef idx="minor">
            <a:schemeClr val="tx1"/>
          </a:fontRef>
        </p:style>
      </p:cxnSp>
      <p:sp>
        <p:nvSpPr>
          <p:cNvPr id="46" name="ZoneTexte 45">
            <a:extLst>
              <a:ext uri="{FF2B5EF4-FFF2-40B4-BE49-F238E27FC236}">
                <a16:creationId xmlns:a16="http://schemas.microsoft.com/office/drawing/2014/main" id="{39896E18-469F-A216-4BE2-9E33CD233912}"/>
              </a:ext>
            </a:extLst>
          </p:cNvPr>
          <p:cNvSpPr txBox="1"/>
          <p:nvPr/>
        </p:nvSpPr>
        <p:spPr>
          <a:xfrm>
            <a:off x="8923274" y="6564227"/>
            <a:ext cx="191106" cy="369332"/>
          </a:xfrm>
          <a:prstGeom prst="rect">
            <a:avLst/>
          </a:prstGeom>
          <a:noFill/>
        </p:spPr>
        <p:txBody>
          <a:bodyPr wrap="square" rtlCol="0">
            <a:spAutoFit/>
          </a:bodyPr>
          <a:lstStyle/>
          <a:p>
            <a:r>
              <a:rPr lang="fr-FR" dirty="0"/>
              <a:t>5</a:t>
            </a:r>
          </a:p>
        </p:txBody>
      </p:sp>
    </p:spTree>
    <p:extLst>
      <p:ext uri="{BB962C8B-B14F-4D97-AF65-F5344CB8AC3E}">
        <p14:creationId xmlns:p14="http://schemas.microsoft.com/office/powerpoint/2010/main" val="9510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712113" cy="646331"/>
          </a:xfrm>
          <a:prstGeom prst="rect">
            <a:avLst/>
          </a:prstGeom>
          <a:noFill/>
        </p:spPr>
        <p:txBody>
          <a:bodyPr wrap="square" rtlCol="0">
            <a:spAutoFit/>
          </a:bodyPr>
          <a:lstStyle/>
          <a:p>
            <a:r>
              <a:rPr lang="fr-FR" b="1" u="sng" dirty="0"/>
              <a:t>Méthodes d’élaborations associés</a:t>
            </a:r>
          </a:p>
          <a:p>
            <a:endParaRPr lang="fr-FR" u="sng" dirty="0"/>
          </a:p>
        </p:txBody>
      </p:sp>
      <p:sp>
        <p:nvSpPr>
          <p:cNvPr id="3" name="ZoneTexte 2">
            <a:extLst>
              <a:ext uri="{FF2B5EF4-FFF2-40B4-BE49-F238E27FC236}">
                <a16:creationId xmlns:a16="http://schemas.microsoft.com/office/drawing/2014/main" id="{C9044BFF-A2F0-41E5-BFE1-FB39D9E258ED}"/>
              </a:ext>
            </a:extLst>
          </p:cNvPr>
          <p:cNvSpPr txBox="1"/>
          <p:nvPr/>
        </p:nvSpPr>
        <p:spPr>
          <a:xfrm>
            <a:off x="2350307" y="4143005"/>
            <a:ext cx="1189942" cy="584775"/>
          </a:xfrm>
          <a:prstGeom prst="rect">
            <a:avLst/>
          </a:prstGeom>
          <a:noFill/>
        </p:spPr>
        <p:txBody>
          <a:bodyPr wrap="square" rtlCol="0">
            <a:spAutoFit/>
          </a:bodyPr>
          <a:lstStyle/>
          <a:p>
            <a:r>
              <a:rPr lang="fr-FR" sz="1600" u="sng" dirty="0"/>
              <a:t>Robocasting</a:t>
            </a:r>
          </a:p>
          <a:p>
            <a:pPr marL="285750" indent="-285750">
              <a:buFontTx/>
              <a:buChar char="-"/>
            </a:pPr>
            <a:endParaRPr lang="fr-FR" sz="1600" dirty="0"/>
          </a:p>
        </p:txBody>
      </p:sp>
      <p:grpSp>
        <p:nvGrpSpPr>
          <p:cNvPr id="23" name="Groupe 22">
            <a:extLst>
              <a:ext uri="{FF2B5EF4-FFF2-40B4-BE49-F238E27FC236}">
                <a16:creationId xmlns:a16="http://schemas.microsoft.com/office/drawing/2014/main" id="{A95835C9-91E8-1871-343A-6D60B401F505}"/>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81DAD069-B5B2-854E-36F0-252E3597D910}"/>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0251509D-69DA-C5E3-823F-60B8D60B691F}"/>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04D7BDAD-FC20-9ACF-CCE5-B856EA411CB3}"/>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7C9BB8C1-F616-EC0D-101C-327579F7B140}"/>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35A6AD2F-0C89-1B81-04FB-BBDEA2E170B9}"/>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1CF62B2F-1C7E-19DA-A5E7-9E4C9D0066B4}"/>
                    </a:ext>
                  </a:extLst>
                </p:cNvPr>
                <p:cNvSpPr/>
                <p:nvPr/>
              </p:nvSpPr>
              <p:spPr>
                <a:xfrm>
                  <a:off x="979386" y="-8546"/>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0E4F7F9B-5906-CA39-0F07-782B5BEBCB8D}"/>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50B31498-AE58-F02E-E82C-FF6BC17597F6}"/>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9EC98334-0C1F-F98B-8198-8E09EDEE37A1}"/>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0EC5EB0E-2EC8-0A3E-A591-CC3C1924AE50}"/>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4CA25000-0EC6-AB28-598A-6052BDB0380B}"/>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01CA7284-BE16-038C-6BC0-96B3831529DF}"/>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D6F5AEF5-DF6B-BE1E-5A83-F68657FDCF93}"/>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B587841B-656D-86C0-DF2C-38BA2ADB264E}"/>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22C213E6-51D9-1559-F59F-CB226273DBB1}"/>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100FDC31-2F53-EE75-5E55-0450F5B6D25E}"/>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AE631CA9-D143-C89A-6896-76FF24E00C36}"/>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344E7086-747C-EE1A-3F98-BE2F123972AE}"/>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grpSp>
        <p:nvGrpSpPr>
          <p:cNvPr id="4" name="11 Grupo">
            <a:extLst>
              <a:ext uri="{FF2B5EF4-FFF2-40B4-BE49-F238E27FC236}">
                <a16:creationId xmlns:a16="http://schemas.microsoft.com/office/drawing/2014/main" id="{CBE660D9-D445-2ADA-AE5A-E7838BA20921}"/>
              </a:ext>
            </a:extLst>
          </p:cNvPr>
          <p:cNvGrpSpPr/>
          <p:nvPr/>
        </p:nvGrpSpPr>
        <p:grpSpPr>
          <a:xfrm>
            <a:off x="1718638" y="828976"/>
            <a:ext cx="2388280" cy="3037863"/>
            <a:chOff x="1" y="0"/>
            <a:chExt cx="3370692" cy="4377298"/>
          </a:xfrm>
        </p:grpSpPr>
        <p:pic>
          <p:nvPicPr>
            <p:cNvPr id="5" name="13 Imagen">
              <a:extLst>
                <a:ext uri="{FF2B5EF4-FFF2-40B4-BE49-F238E27FC236}">
                  <a16:creationId xmlns:a16="http://schemas.microsoft.com/office/drawing/2014/main" id="{9744260C-E387-DCE2-178D-BF66AC19C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38" y="0"/>
              <a:ext cx="3278955" cy="4377298"/>
            </a:xfrm>
            <a:prstGeom prst="rect">
              <a:avLst/>
            </a:prstGeom>
            <a:ln>
              <a:noFill/>
            </a:ln>
            <a:effectLst>
              <a:outerShdw blurRad="292100" dist="139700" dir="2700000" algn="tl" rotWithShape="0">
                <a:srgbClr val="333333">
                  <a:alpha val="65000"/>
                </a:srgbClr>
              </a:outerShdw>
            </a:effectLst>
          </p:spPr>
        </p:pic>
        <p:sp>
          <p:nvSpPr>
            <p:cNvPr id="6" name="Text Box 386">
              <a:extLst>
                <a:ext uri="{FF2B5EF4-FFF2-40B4-BE49-F238E27FC236}">
                  <a16:creationId xmlns:a16="http://schemas.microsoft.com/office/drawing/2014/main" id="{4344A626-D209-0F89-B0F1-AD4BDA8D16BE}"/>
                </a:ext>
              </a:extLst>
            </p:cNvPr>
            <p:cNvSpPr txBox="1">
              <a:spLocks noChangeArrowheads="1"/>
            </p:cNvSpPr>
            <p:nvPr/>
          </p:nvSpPr>
          <p:spPr bwMode="auto">
            <a:xfrm>
              <a:off x="1" y="610704"/>
              <a:ext cx="1378245" cy="798263"/>
            </a:xfrm>
            <a:prstGeom prst="rect">
              <a:avLst/>
            </a:prstGeom>
            <a:noFill/>
          </p:spPr>
          <p:txBody>
            <a:bodyPr wrap="square" rtlCol="0">
              <a:spAutoFit/>
            </a:bodyPr>
            <a:lstStyle/>
            <a:p>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Computer </a:t>
              </a:r>
              <a:endParaRPr lang="fr-FR" sz="1200" dirty="0">
                <a:effectLst/>
                <a:latin typeface="Times New Roman" panose="02020603050405020304" pitchFamily="18" charset="0"/>
                <a:ea typeface="Times New Roman" panose="02020603050405020304" pitchFamily="18" charset="0"/>
              </a:endParaRPr>
            </a:p>
            <a:p>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controlled </a:t>
              </a:r>
              <a:endParaRPr lang="fr-FR" sz="1200" dirty="0">
                <a:effectLst/>
                <a:latin typeface="Times New Roman" panose="02020603050405020304" pitchFamily="18" charset="0"/>
                <a:ea typeface="Times New Roman" panose="02020603050405020304" pitchFamily="18" charset="0"/>
              </a:endParaRPr>
            </a:p>
            <a:p>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3D motion</a:t>
              </a:r>
              <a:endParaRPr lang="fr-FR" sz="1200" dirty="0">
                <a:effectLst/>
                <a:latin typeface="Times New Roman" panose="02020603050405020304" pitchFamily="18" charset="0"/>
                <a:ea typeface="Times New Roman" panose="02020603050405020304" pitchFamily="18" charset="0"/>
              </a:endParaRPr>
            </a:p>
          </p:txBody>
        </p:sp>
        <p:sp>
          <p:nvSpPr>
            <p:cNvPr id="7" name="15 CuadroTexto">
              <a:extLst>
                <a:ext uri="{FF2B5EF4-FFF2-40B4-BE49-F238E27FC236}">
                  <a16:creationId xmlns:a16="http://schemas.microsoft.com/office/drawing/2014/main" id="{D82FD001-A06D-F61D-4CF8-1E494C8633F6}"/>
                </a:ext>
              </a:extLst>
            </p:cNvPr>
            <p:cNvSpPr txBox="1"/>
            <p:nvPr/>
          </p:nvSpPr>
          <p:spPr>
            <a:xfrm>
              <a:off x="1459471" y="1027841"/>
              <a:ext cx="517206" cy="175511"/>
            </a:xfrm>
            <a:prstGeom prst="rect">
              <a:avLst/>
            </a:prstGeom>
            <a:solidFill>
              <a:schemeClr val="bg1"/>
            </a:solidFill>
          </p:spPr>
          <p:txBody>
            <a:bodyPr wrap="none" lIns="0" tIns="0" rIns="0" bIns="0" rtlCol="0">
              <a:spAutoFit/>
            </a:bodyPr>
            <a:lstStyle/>
            <a:p>
              <a:r>
                <a:rPr lang="es-ES" sz="900" kern="1200">
                  <a:solidFill>
                    <a:srgbClr val="262626"/>
                  </a:solidFill>
                  <a:effectLst/>
                  <a:latin typeface="Times New Roman" panose="02020603050405020304" pitchFamily="18" charset="0"/>
                  <a:ea typeface="Times New Roman" panose="02020603050405020304" pitchFamily="18" charset="0"/>
                </a:rPr>
                <a:t>Ceramic</a:t>
              </a:r>
              <a:endParaRPr lang="fr-FR" sz="1200">
                <a:effectLst/>
                <a:latin typeface="Times New Roman" panose="02020603050405020304" pitchFamily="18" charset="0"/>
                <a:ea typeface="Times New Roman" panose="02020603050405020304" pitchFamily="18" charset="0"/>
              </a:endParaRPr>
            </a:p>
          </p:txBody>
        </p:sp>
      </p:grpSp>
      <p:pic>
        <p:nvPicPr>
          <p:cNvPr id="8" name="Image 7">
            <a:extLst>
              <a:ext uri="{FF2B5EF4-FFF2-40B4-BE49-F238E27FC236}">
                <a16:creationId xmlns:a16="http://schemas.microsoft.com/office/drawing/2014/main" id="{D506CCE5-1AB9-9BEB-AF8E-95365CEC6B5F}"/>
              </a:ext>
            </a:extLst>
          </p:cNvPr>
          <p:cNvPicPr>
            <a:picLocks noChangeAspect="1"/>
          </p:cNvPicPr>
          <p:nvPr/>
        </p:nvPicPr>
        <p:blipFill rotWithShape="1">
          <a:blip r:embed="rId4"/>
          <a:srcRect l="1524" t="730" b="1460"/>
          <a:stretch/>
        </p:blipFill>
        <p:spPr bwMode="auto">
          <a:xfrm>
            <a:off x="5730175" y="591141"/>
            <a:ext cx="2851218" cy="3548575"/>
          </a:xfrm>
          <a:prstGeom prst="rect">
            <a:avLst/>
          </a:prstGeom>
          <a:ln>
            <a:noFill/>
          </a:ln>
          <a:extLst>
            <a:ext uri="{53640926-AAD7-44D8-BBD7-CCE9431645EC}">
              <a14:shadowObscured xmlns:a14="http://schemas.microsoft.com/office/drawing/2010/main"/>
            </a:ext>
          </a:extLst>
        </p:spPr>
      </p:pic>
      <p:sp>
        <p:nvSpPr>
          <p:cNvPr id="9" name="ZoneTexte 8">
            <a:extLst>
              <a:ext uri="{FF2B5EF4-FFF2-40B4-BE49-F238E27FC236}">
                <a16:creationId xmlns:a16="http://schemas.microsoft.com/office/drawing/2014/main" id="{13AA577B-922B-8EEF-5779-1242E783CC06}"/>
              </a:ext>
            </a:extLst>
          </p:cNvPr>
          <p:cNvSpPr txBox="1"/>
          <p:nvPr/>
        </p:nvSpPr>
        <p:spPr>
          <a:xfrm>
            <a:off x="6202005" y="4141835"/>
            <a:ext cx="2390109" cy="584775"/>
          </a:xfrm>
          <a:prstGeom prst="rect">
            <a:avLst/>
          </a:prstGeom>
          <a:noFill/>
        </p:spPr>
        <p:txBody>
          <a:bodyPr wrap="square" rtlCol="0">
            <a:spAutoFit/>
          </a:bodyPr>
          <a:lstStyle/>
          <a:p>
            <a:r>
              <a:rPr lang="fr-FR" sz="1600" u="sng" dirty="0"/>
              <a:t>Direct Energy Deposition</a:t>
            </a:r>
          </a:p>
          <a:p>
            <a:pPr marL="285750" indent="-285750">
              <a:buFontTx/>
              <a:buChar char="-"/>
            </a:pPr>
            <a:endParaRPr lang="fr-FR" sz="1600" dirty="0"/>
          </a:p>
        </p:txBody>
      </p:sp>
      <p:graphicFrame>
        <p:nvGraphicFramePr>
          <p:cNvPr id="10" name="Tableau 10">
            <a:extLst>
              <a:ext uri="{FF2B5EF4-FFF2-40B4-BE49-F238E27FC236}">
                <a16:creationId xmlns:a16="http://schemas.microsoft.com/office/drawing/2014/main" id="{F945E8F1-2014-DA1B-08DC-0D22C00D25A1}"/>
              </a:ext>
            </a:extLst>
          </p:cNvPr>
          <p:cNvGraphicFramePr>
            <a:graphicFrameLocks noGrp="1"/>
          </p:cNvGraphicFramePr>
          <p:nvPr>
            <p:extLst>
              <p:ext uri="{D42A27DB-BD31-4B8C-83A1-F6EECF244321}">
                <p14:modId xmlns:p14="http://schemas.microsoft.com/office/powerpoint/2010/main" val="776995319"/>
              </p:ext>
            </p:extLst>
          </p:nvPr>
        </p:nvGraphicFramePr>
        <p:xfrm>
          <a:off x="1177788" y="4545123"/>
          <a:ext cx="3534980" cy="1235342"/>
        </p:xfrm>
        <a:graphic>
          <a:graphicData uri="http://schemas.openxmlformats.org/drawingml/2006/table">
            <a:tbl>
              <a:tblPr firstRow="1" bandRow="1">
                <a:tableStyleId>{5C22544A-7EE6-4342-B048-85BDC9FD1C3A}</a:tableStyleId>
              </a:tblPr>
              <a:tblGrid>
                <a:gridCol w="1767490">
                  <a:extLst>
                    <a:ext uri="{9D8B030D-6E8A-4147-A177-3AD203B41FA5}">
                      <a16:colId xmlns:a16="http://schemas.microsoft.com/office/drawing/2014/main" val="3950019672"/>
                    </a:ext>
                  </a:extLst>
                </a:gridCol>
                <a:gridCol w="1767490">
                  <a:extLst>
                    <a:ext uri="{9D8B030D-6E8A-4147-A177-3AD203B41FA5}">
                      <a16:colId xmlns:a16="http://schemas.microsoft.com/office/drawing/2014/main" val="2988591308"/>
                    </a:ext>
                  </a:extLst>
                </a:gridCol>
              </a:tblGrid>
              <a:tr h="286558">
                <a:tc>
                  <a:txBody>
                    <a:bodyPr/>
                    <a:lstStyle/>
                    <a:p>
                      <a:pPr algn="ctr"/>
                      <a:r>
                        <a:rPr lang="fr-FR" sz="1600" dirty="0"/>
                        <a:t>Avantages</a:t>
                      </a:r>
                    </a:p>
                  </a:txBody>
                  <a:tcPr/>
                </a:tc>
                <a:tc>
                  <a:txBody>
                    <a:bodyPr/>
                    <a:lstStyle/>
                    <a:p>
                      <a:pPr algn="ctr"/>
                      <a:r>
                        <a:rPr lang="fr-FR" sz="1600" dirty="0"/>
                        <a:t>Inconvénients</a:t>
                      </a:r>
                    </a:p>
                  </a:txBody>
                  <a:tcPr/>
                </a:tc>
                <a:extLst>
                  <a:ext uri="{0D108BD9-81ED-4DB2-BD59-A6C34878D82A}">
                    <a16:rowId xmlns:a16="http://schemas.microsoft.com/office/drawing/2014/main" val="938728487"/>
                  </a:ext>
                </a:extLst>
              </a:tr>
              <a:tr h="442862">
                <a:tc>
                  <a:txBody>
                    <a:bodyPr/>
                    <a:lstStyle/>
                    <a:p>
                      <a:pPr algn="ctr"/>
                      <a:r>
                        <a:rPr lang="fr-FR" sz="1200" dirty="0"/>
                        <a:t>Complexité Géométrique</a:t>
                      </a:r>
                    </a:p>
                  </a:txBody>
                  <a:tcPr anchor="ctr"/>
                </a:tc>
                <a:tc>
                  <a:txBody>
                    <a:bodyPr/>
                    <a:lstStyle/>
                    <a:p>
                      <a:pPr algn="ctr"/>
                      <a:r>
                        <a:rPr lang="fr-FR" sz="1200" dirty="0"/>
                        <a:t>Production</a:t>
                      </a:r>
                    </a:p>
                  </a:txBody>
                  <a:tcPr anchor="ctr"/>
                </a:tc>
                <a:extLst>
                  <a:ext uri="{0D108BD9-81ED-4DB2-BD59-A6C34878D82A}">
                    <a16:rowId xmlns:a16="http://schemas.microsoft.com/office/drawing/2014/main" val="1521265085"/>
                  </a:ext>
                </a:extLst>
              </a:tr>
              <a:tr h="442862">
                <a:tc>
                  <a:txBody>
                    <a:bodyPr/>
                    <a:lstStyle/>
                    <a:p>
                      <a:pPr algn="ctr"/>
                      <a:r>
                        <a:rPr lang="fr-FR" sz="1200" dirty="0"/>
                        <a:t>Large gamme de matériaux</a:t>
                      </a:r>
                    </a:p>
                  </a:txBody>
                  <a:tcPr anchor="ctr"/>
                </a:tc>
                <a:tc>
                  <a:txBody>
                    <a:bodyPr/>
                    <a:lstStyle/>
                    <a:p>
                      <a:pPr algn="ctr"/>
                      <a:r>
                        <a:rPr lang="fr-FR" sz="1200" dirty="0"/>
                        <a:t>Coût</a:t>
                      </a:r>
                    </a:p>
                  </a:txBody>
                  <a:tcPr anchor="ctr"/>
                </a:tc>
                <a:extLst>
                  <a:ext uri="{0D108BD9-81ED-4DB2-BD59-A6C34878D82A}">
                    <a16:rowId xmlns:a16="http://schemas.microsoft.com/office/drawing/2014/main" val="609578250"/>
                  </a:ext>
                </a:extLst>
              </a:tr>
            </a:tbl>
          </a:graphicData>
        </a:graphic>
      </p:graphicFrame>
      <p:graphicFrame>
        <p:nvGraphicFramePr>
          <p:cNvPr id="11" name="Tableau 10">
            <a:extLst>
              <a:ext uri="{FF2B5EF4-FFF2-40B4-BE49-F238E27FC236}">
                <a16:creationId xmlns:a16="http://schemas.microsoft.com/office/drawing/2014/main" id="{7CA6F97F-92C7-7E0D-694C-28C9DD233648}"/>
              </a:ext>
            </a:extLst>
          </p:cNvPr>
          <p:cNvGraphicFramePr>
            <a:graphicFrameLocks noGrp="1"/>
          </p:cNvGraphicFramePr>
          <p:nvPr>
            <p:extLst>
              <p:ext uri="{D42A27DB-BD31-4B8C-83A1-F6EECF244321}">
                <p14:modId xmlns:p14="http://schemas.microsoft.com/office/powerpoint/2010/main" val="978817177"/>
              </p:ext>
            </p:extLst>
          </p:nvPr>
        </p:nvGraphicFramePr>
        <p:xfrm>
          <a:off x="5388294" y="4545123"/>
          <a:ext cx="3534980" cy="1261122"/>
        </p:xfrm>
        <a:graphic>
          <a:graphicData uri="http://schemas.openxmlformats.org/drawingml/2006/table">
            <a:tbl>
              <a:tblPr firstRow="1" bandRow="1">
                <a:tableStyleId>{5C22544A-7EE6-4342-B048-85BDC9FD1C3A}</a:tableStyleId>
              </a:tblPr>
              <a:tblGrid>
                <a:gridCol w="1767490">
                  <a:extLst>
                    <a:ext uri="{9D8B030D-6E8A-4147-A177-3AD203B41FA5}">
                      <a16:colId xmlns:a16="http://schemas.microsoft.com/office/drawing/2014/main" val="3950019672"/>
                    </a:ext>
                  </a:extLst>
                </a:gridCol>
                <a:gridCol w="1767490">
                  <a:extLst>
                    <a:ext uri="{9D8B030D-6E8A-4147-A177-3AD203B41FA5}">
                      <a16:colId xmlns:a16="http://schemas.microsoft.com/office/drawing/2014/main" val="2988591308"/>
                    </a:ext>
                  </a:extLst>
                </a:gridCol>
              </a:tblGrid>
              <a:tr h="442157">
                <a:tc>
                  <a:txBody>
                    <a:bodyPr/>
                    <a:lstStyle/>
                    <a:p>
                      <a:pPr algn="ctr"/>
                      <a:r>
                        <a:rPr lang="fr-FR" sz="1600" dirty="0"/>
                        <a:t>Avantages</a:t>
                      </a:r>
                    </a:p>
                  </a:txBody>
                  <a:tcPr/>
                </a:tc>
                <a:tc>
                  <a:txBody>
                    <a:bodyPr/>
                    <a:lstStyle/>
                    <a:p>
                      <a:pPr algn="ctr"/>
                      <a:r>
                        <a:rPr lang="fr-FR" sz="1600" dirty="0"/>
                        <a:t>Inconvénients</a:t>
                      </a:r>
                    </a:p>
                  </a:txBody>
                  <a:tcPr/>
                </a:tc>
                <a:extLst>
                  <a:ext uri="{0D108BD9-81ED-4DB2-BD59-A6C34878D82A}">
                    <a16:rowId xmlns:a16="http://schemas.microsoft.com/office/drawing/2014/main" val="938728487"/>
                  </a:ext>
                </a:extLst>
              </a:tr>
              <a:tr h="361765">
                <a:tc>
                  <a:txBody>
                    <a:bodyPr/>
                    <a:lstStyle/>
                    <a:p>
                      <a:pPr algn="ctr"/>
                      <a:r>
                        <a:rPr lang="fr-FR" sz="1200" dirty="0"/>
                        <a:t>Précision</a:t>
                      </a:r>
                    </a:p>
                  </a:txBody>
                  <a:tcPr anchor="ctr"/>
                </a:tc>
                <a:tc>
                  <a:txBody>
                    <a:bodyPr/>
                    <a:lstStyle/>
                    <a:p>
                      <a:pPr algn="ctr"/>
                      <a:r>
                        <a:rPr lang="fr-FR" sz="1200" dirty="0"/>
                        <a:t>Production</a:t>
                      </a:r>
                    </a:p>
                  </a:txBody>
                  <a:tcPr anchor="ctr"/>
                </a:tc>
                <a:extLst>
                  <a:ext uri="{0D108BD9-81ED-4DB2-BD59-A6C34878D82A}">
                    <a16:rowId xmlns:a16="http://schemas.microsoft.com/office/drawing/2014/main" val="1521265085"/>
                  </a:ext>
                </a:extLst>
              </a:tr>
              <a:tr h="431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Large gamme de matériaux</a:t>
                      </a:r>
                    </a:p>
                  </a:txBody>
                  <a:tcPr anchor="ctr"/>
                </a:tc>
                <a:tc>
                  <a:txBody>
                    <a:bodyPr/>
                    <a:lstStyle/>
                    <a:p>
                      <a:pPr algn="ctr"/>
                      <a:r>
                        <a:rPr lang="fr-FR" sz="1200" dirty="0"/>
                        <a:t>Coût</a:t>
                      </a:r>
                    </a:p>
                  </a:txBody>
                  <a:tcPr anchor="ctr"/>
                </a:tc>
                <a:extLst>
                  <a:ext uri="{0D108BD9-81ED-4DB2-BD59-A6C34878D82A}">
                    <a16:rowId xmlns:a16="http://schemas.microsoft.com/office/drawing/2014/main" val="609578250"/>
                  </a:ext>
                </a:extLst>
              </a:tr>
            </a:tbl>
          </a:graphicData>
        </a:graphic>
      </p:graphicFrame>
      <p:sp>
        <p:nvSpPr>
          <p:cNvPr id="12" name="ZoneTexte 11">
            <a:extLst>
              <a:ext uri="{FF2B5EF4-FFF2-40B4-BE49-F238E27FC236}">
                <a16:creationId xmlns:a16="http://schemas.microsoft.com/office/drawing/2014/main" id="{41FBAF88-407C-D515-33EE-C7337E9386A5}"/>
              </a:ext>
            </a:extLst>
          </p:cNvPr>
          <p:cNvSpPr txBox="1"/>
          <p:nvPr/>
        </p:nvSpPr>
        <p:spPr>
          <a:xfrm>
            <a:off x="8923274" y="6564227"/>
            <a:ext cx="191106" cy="369332"/>
          </a:xfrm>
          <a:prstGeom prst="rect">
            <a:avLst/>
          </a:prstGeom>
          <a:noFill/>
        </p:spPr>
        <p:txBody>
          <a:bodyPr wrap="square" rtlCol="0">
            <a:spAutoFit/>
          </a:bodyPr>
          <a:lstStyle/>
          <a:p>
            <a:r>
              <a:rPr lang="fr-FR" dirty="0"/>
              <a:t>6</a:t>
            </a:r>
          </a:p>
        </p:txBody>
      </p:sp>
      <p:cxnSp>
        <p:nvCxnSpPr>
          <p:cNvPr id="13" name="Connecteur droit 12">
            <a:extLst>
              <a:ext uri="{FF2B5EF4-FFF2-40B4-BE49-F238E27FC236}">
                <a16:creationId xmlns:a16="http://schemas.microsoft.com/office/drawing/2014/main" id="{39ADB89B-2E3B-700A-8299-19F0B6170069}"/>
              </a:ext>
            </a:extLst>
          </p:cNvPr>
          <p:cNvCxnSpPr>
            <a:cxnSpLocks/>
          </p:cNvCxnSpPr>
          <p:nvPr/>
        </p:nvCxnSpPr>
        <p:spPr>
          <a:xfrm>
            <a:off x="5052798" y="683394"/>
            <a:ext cx="0" cy="533239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7314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712113" cy="369332"/>
          </a:xfrm>
          <a:prstGeom prst="rect">
            <a:avLst/>
          </a:prstGeom>
          <a:noFill/>
        </p:spPr>
        <p:txBody>
          <a:bodyPr wrap="square" rtlCol="0">
            <a:spAutoFit/>
          </a:bodyPr>
          <a:lstStyle/>
          <a:p>
            <a:r>
              <a:rPr lang="fr-FR" b="1" u="sng" dirty="0"/>
              <a:t>Dispositif d’essais MESOX</a:t>
            </a:r>
            <a:endParaRPr lang="fr-FR" sz="2000" b="1" u="sng" dirty="0"/>
          </a:p>
        </p:txBody>
      </p:sp>
      <p:grpSp>
        <p:nvGrpSpPr>
          <p:cNvPr id="23" name="Groupe 22">
            <a:extLst>
              <a:ext uri="{FF2B5EF4-FFF2-40B4-BE49-F238E27FC236}">
                <a16:creationId xmlns:a16="http://schemas.microsoft.com/office/drawing/2014/main" id="{A0418973-E2BC-7CB5-42EA-AE50DE4676EC}"/>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4615E5CB-B363-84E9-B713-835A2AE6B21C}"/>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96755495-C3C7-308F-0AE3-D1320A6C1ED8}"/>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FBF4F9BC-1661-F78A-688F-78E367176F6E}"/>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6E0D3225-168D-911E-76FF-486D5EA5270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9D7C2D3B-C08D-D6A1-DD64-909946F139C9}"/>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E3233F40-59AA-4084-316A-D7952106ADD6}"/>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05F0A28-B9E5-E710-D9FC-03FDE33DFD9D}"/>
                    </a:ext>
                  </a:extLst>
                </p:cNvPr>
                <p:cNvSpPr/>
                <p:nvPr/>
              </p:nvSpPr>
              <p:spPr>
                <a:xfrm>
                  <a:off x="2010845" y="-8547"/>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EDBF9E6F-435A-1621-57D0-874E19624306}"/>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6023020A-D425-3A9B-3693-A5E07FA1706B}"/>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1D02D32C-492D-42CE-1E47-0524A8CB5EF4}"/>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DE328C13-AD32-9092-C116-1F2B00BFD6AF}"/>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69CADC7D-8488-4159-70AE-C435209ABE68}"/>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7C01BF85-FB8F-B68E-E3EA-A8AABB464C24}"/>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B81E7931-7469-4B76-F257-89A2EE34DB3A}"/>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F9A2D346-0272-A2C6-0D61-64685E00DCBA}"/>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8081F153-4A3E-14A0-306A-1037B924C374}"/>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F1B6FD97-E3DC-6E30-79E6-666C8CD7EBBE}"/>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F0F5C585-BFB1-39FB-FC26-9384968E5B8E}"/>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3" name="Image 2">
            <a:extLst>
              <a:ext uri="{FF2B5EF4-FFF2-40B4-BE49-F238E27FC236}">
                <a16:creationId xmlns:a16="http://schemas.microsoft.com/office/drawing/2014/main" id="{642983C4-3B0C-C26F-C040-E2C96A88B4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41663"/>
          <a:stretch/>
        </p:blipFill>
        <p:spPr>
          <a:xfrm rot="5400000">
            <a:off x="695118" y="1139749"/>
            <a:ext cx="5152525" cy="4291547"/>
          </a:xfrm>
          <a:prstGeom prst="rect">
            <a:avLst/>
          </a:prstGeom>
        </p:spPr>
      </p:pic>
      <p:sp>
        <p:nvSpPr>
          <p:cNvPr id="10" name="ZoneTexte 9">
            <a:extLst>
              <a:ext uri="{FF2B5EF4-FFF2-40B4-BE49-F238E27FC236}">
                <a16:creationId xmlns:a16="http://schemas.microsoft.com/office/drawing/2014/main" id="{3982D137-4E4B-E22A-F9BF-1D4114F81636}"/>
              </a:ext>
            </a:extLst>
          </p:cNvPr>
          <p:cNvSpPr txBox="1"/>
          <p:nvPr/>
        </p:nvSpPr>
        <p:spPr>
          <a:xfrm>
            <a:off x="5962599" y="692896"/>
            <a:ext cx="1734486" cy="307777"/>
          </a:xfrm>
          <a:prstGeom prst="rect">
            <a:avLst/>
          </a:prstGeom>
          <a:noFill/>
          <a:ln>
            <a:solidFill>
              <a:schemeClr val="tx1"/>
            </a:solidFill>
          </a:ln>
        </p:spPr>
        <p:txBody>
          <a:bodyPr wrap="square" rtlCol="0">
            <a:spAutoFit/>
          </a:bodyPr>
          <a:lstStyle/>
          <a:p>
            <a:r>
              <a:rPr lang="fr-FR" sz="1400" dirty="0"/>
              <a:t>A : Héliostat verticale</a:t>
            </a:r>
          </a:p>
        </p:txBody>
      </p:sp>
      <p:sp>
        <p:nvSpPr>
          <p:cNvPr id="11" name="ZoneTexte 10">
            <a:extLst>
              <a:ext uri="{FF2B5EF4-FFF2-40B4-BE49-F238E27FC236}">
                <a16:creationId xmlns:a16="http://schemas.microsoft.com/office/drawing/2014/main" id="{90ECAA2B-C5D5-AC7A-1A6B-A5C423F4A391}"/>
              </a:ext>
            </a:extLst>
          </p:cNvPr>
          <p:cNvSpPr txBox="1"/>
          <p:nvPr/>
        </p:nvSpPr>
        <p:spPr>
          <a:xfrm>
            <a:off x="5962597" y="1131476"/>
            <a:ext cx="2424055" cy="307777"/>
          </a:xfrm>
          <a:prstGeom prst="rect">
            <a:avLst/>
          </a:prstGeom>
          <a:noFill/>
          <a:ln>
            <a:solidFill>
              <a:schemeClr val="tx1"/>
            </a:solidFill>
          </a:ln>
        </p:spPr>
        <p:txBody>
          <a:bodyPr wrap="square" rtlCol="0">
            <a:spAutoFit/>
          </a:bodyPr>
          <a:lstStyle/>
          <a:p>
            <a:r>
              <a:rPr lang="fr-FR" sz="1400" dirty="0"/>
              <a:t>B : Concentrateur parabolique</a:t>
            </a:r>
          </a:p>
        </p:txBody>
      </p:sp>
      <p:sp>
        <p:nvSpPr>
          <p:cNvPr id="12" name="ZoneTexte 11">
            <a:extLst>
              <a:ext uri="{FF2B5EF4-FFF2-40B4-BE49-F238E27FC236}">
                <a16:creationId xmlns:a16="http://schemas.microsoft.com/office/drawing/2014/main" id="{AD90A1A8-4F7B-7FBC-6C47-196562FD2A5C}"/>
              </a:ext>
            </a:extLst>
          </p:cNvPr>
          <p:cNvSpPr txBox="1"/>
          <p:nvPr/>
        </p:nvSpPr>
        <p:spPr>
          <a:xfrm>
            <a:off x="5962599" y="1571790"/>
            <a:ext cx="1227349" cy="307777"/>
          </a:xfrm>
          <a:prstGeom prst="rect">
            <a:avLst/>
          </a:prstGeom>
          <a:noFill/>
          <a:ln>
            <a:solidFill>
              <a:schemeClr val="tx1"/>
            </a:solidFill>
          </a:ln>
        </p:spPr>
        <p:txBody>
          <a:bodyPr wrap="square" rtlCol="0">
            <a:spAutoFit/>
          </a:bodyPr>
          <a:lstStyle/>
          <a:p>
            <a:r>
              <a:rPr lang="fr-FR" sz="1400" dirty="0"/>
              <a:t>C : Obturateur</a:t>
            </a:r>
          </a:p>
        </p:txBody>
      </p:sp>
      <p:sp>
        <p:nvSpPr>
          <p:cNvPr id="13" name="ZoneTexte 12">
            <a:extLst>
              <a:ext uri="{FF2B5EF4-FFF2-40B4-BE49-F238E27FC236}">
                <a16:creationId xmlns:a16="http://schemas.microsoft.com/office/drawing/2014/main" id="{9F79216C-D946-509B-26E3-8A148C34018C}"/>
              </a:ext>
            </a:extLst>
          </p:cNvPr>
          <p:cNvSpPr txBox="1"/>
          <p:nvPr/>
        </p:nvSpPr>
        <p:spPr>
          <a:xfrm>
            <a:off x="5962597" y="2012104"/>
            <a:ext cx="2609770" cy="307777"/>
          </a:xfrm>
          <a:prstGeom prst="rect">
            <a:avLst/>
          </a:prstGeom>
          <a:noFill/>
          <a:ln>
            <a:solidFill>
              <a:schemeClr val="tx1"/>
            </a:solidFill>
          </a:ln>
        </p:spPr>
        <p:txBody>
          <a:bodyPr wrap="square" rtlCol="0">
            <a:spAutoFit/>
          </a:bodyPr>
          <a:lstStyle/>
          <a:p>
            <a:r>
              <a:rPr lang="fr-FR" sz="1400" dirty="0"/>
              <a:t>D : Pyromètre monochromatique</a:t>
            </a:r>
          </a:p>
        </p:txBody>
      </p:sp>
      <p:sp>
        <p:nvSpPr>
          <p:cNvPr id="14" name="ZoneTexte 13">
            <a:extLst>
              <a:ext uri="{FF2B5EF4-FFF2-40B4-BE49-F238E27FC236}">
                <a16:creationId xmlns:a16="http://schemas.microsoft.com/office/drawing/2014/main" id="{29DDD3FC-8638-3424-DB6A-268D39DED833}"/>
              </a:ext>
            </a:extLst>
          </p:cNvPr>
          <p:cNvSpPr txBox="1"/>
          <p:nvPr/>
        </p:nvSpPr>
        <p:spPr>
          <a:xfrm>
            <a:off x="5959083" y="2424263"/>
            <a:ext cx="1227349" cy="307777"/>
          </a:xfrm>
          <a:prstGeom prst="rect">
            <a:avLst/>
          </a:prstGeom>
          <a:noFill/>
          <a:ln>
            <a:solidFill>
              <a:schemeClr val="tx1"/>
            </a:solidFill>
          </a:ln>
        </p:spPr>
        <p:txBody>
          <a:bodyPr wrap="square" rtlCol="0">
            <a:spAutoFit/>
          </a:bodyPr>
          <a:lstStyle/>
          <a:p>
            <a:r>
              <a:rPr lang="fr-FR" sz="1400" dirty="0"/>
              <a:t>E et F : Miroirs</a:t>
            </a:r>
          </a:p>
        </p:txBody>
      </p:sp>
      <p:sp>
        <p:nvSpPr>
          <p:cNvPr id="15" name="ZoneTexte 14">
            <a:extLst>
              <a:ext uri="{FF2B5EF4-FFF2-40B4-BE49-F238E27FC236}">
                <a16:creationId xmlns:a16="http://schemas.microsoft.com/office/drawing/2014/main" id="{A4EB1B47-ECB2-AAEC-76E7-82B54B6B93D5}"/>
              </a:ext>
            </a:extLst>
          </p:cNvPr>
          <p:cNvSpPr txBox="1"/>
          <p:nvPr/>
        </p:nvSpPr>
        <p:spPr>
          <a:xfrm>
            <a:off x="5959083" y="2862843"/>
            <a:ext cx="2427569" cy="307777"/>
          </a:xfrm>
          <a:prstGeom prst="rect">
            <a:avLst/>
          </a:prstGeom>
          <a:noFill/>
          <a:ln>
            <a:solidFill>
              <a:schemeClr val="tx1"/>
            </a:solidFill>
          </a:ln>
        </p:spPr>
        <p:txBody>
          <a:bodyPr wrap="square" rtlCol="0">
            <a:spAutoFit/>
          </a:bodyPr>
          <a:lstStyle/>
          <a:p>
            <a:r>
              <a:rPr lang="fr-FR" sz="1400" dirty="0"/>
              <a:t>G : Générateur de micro-ondes</a:t>
            </a:r>
          </a:p>
        </p:txBody>
      </p:sp>
      <p:sp>
        <p:nvSpPr>
          <p:cNvPr id="8" name="ZoneTexte 7">
            <a:extLst>
              <a:ext uri="{FF2B5EF4-FFF2-40B4-BE49-F238E27FC236}">
                <a16:creationId xmlns:a16="http://schemas.microsoft.com/office/drawing/2014/main" id="{59F3AAC5-BCFC-A873-44D6-5A9D75E0CECF}"/>
              </a:ext>
            </a:extLst>
          </p:cNvPr>
          <p:cNvSpPr txBox="1"/>
          <p:nvPr/>
        </p:nvSpPr>
        <p:spPr>
          <a:xfrm>
            <a:off x="5959083" y="3304834"/>
            <a:ext cx="1653121" cy="307777"/>
          </a:xfrm>
          <a:prstGeom prst="rect">
            <a:avLst/>
          </a:prstGeom>
          <a:noFill/>
          <a:ln>
            <a:solidFill>
              <a:schemeClr val="tx1"/>
            </a:solidFill>
          </a:ln>
        </p:spPr>
        <p:txBody>
          <a:bodyPr wrap="square" rtlCol="0">
            <a:spAutoFit/>
          </a:bodyPr>
          <a:lstStyle/>
          <a:p>
            <a:r>
              <a:rPr lang="fr-FR" sz="1400" dirty="0"/>
              <a:t>1 : Porte échantillon</a:t>
            </a:r>
          </a:p>
        </p:txBody>
      </p:sp>
      <p:sp>
        <p:nvSpPr>
          <p:cNvPr id="9" name="ZoneTexte 8">
            <a:extLst>
              <a:ext uri="{FF2B5EF4-FFF2-40B4-BE49-F238E27FC236}">
                <a16:creationId xmlns:a16="http://schemas.microsoft.com/office/drawing/2014/main" id="{E6879D10-C7A4-9994-9F88-9F25C8833245}"/>
              </a:ext>
            </a:extLst>
          </p:cNvPr>
          <p:cNvSpPr txBox="1"/>
          <p:nvPr/>
        </p:nvSpPr>
        <p:spPr>
          <a:xfrm>
            <a:off x="5967109" y="3713582"/>
            <a:ext cx="1499818" cy="307777"/>
          </a:xfrm>
          <a:prstGeom prst="rect">
            <a:avLst/>
          </a:prstGeom>
          <a:noFill/>
          <a:ln>
            <a:solidFill>
              <a:schemeClr val="tx1"/>
            </a:solidFill>
          </a:ln>
        </p:spPr>
        <p:txBody>
          <a:bodyPr wrap="square" rtlCol="0">
            <a:spAutoFit/>
          </a:bodyPr>
          <a:lstStyle/>
          <a:p>
            <a:r>
              <a:rPr lang="fr-FR" sz="1400" dirty="0"/>
              <a:t>2 : Tube en quartz</a:t>
            </a:r>
          </a:p>
        </p:txBody>
      </p:sp>
      <p:pic>
        <p:nvPicPr>
          <p:cNvPr id="17" name="Image 16">
            <a:extLst>
              <a:ext uri="{FF2B5EF4-FFF2-40B4-BE49-F238E27FC236}">
                <a16:creationId xmlns:a16="http://schemas.microsoft.com/office/drawing/2014/main" id="{EA57D13A-65EA-07C2-D052-E5837016A860}"/>
              </a:ext>
            </a:extLst>
          </p:cNvPr>
          <p:cNvPicPr>
            <a:picLocks noChangeAspect="1"/>
          </p:cNvPicPr>
          <p:nvPr/>
        </p:nvPicPr>
        <p:blipFill rotWithShape="1">
          <a:blip r:embed="rId3">
            <a:extLst>
              <a:ext uri="{28A0092B-C50C-407E-A947-70E740481C1C}">
                <a14:useLocalDpi xmlns:a14="http://schemas.microsoft.com/office/drawing/2010/main" val="0"/>
              </a:ext>
            </a:extLst>
          </a:blip>
          <a:srcRect l="16119" t="5859"/>
          <a:stretch/>
        </p:blipFill>
        <p:spPr>
          <a:xfrm>
            <a:off x="1125607" y="4763665"/>
            <a:ext cx="1139836" cy="1096455"/>
          </a:xfrm>
          <a:prstGeom prst="rect">
            <a:avLst/>
          </a:prstGeom>
        </p:spPr>
      </p:pic>
      <p:sp>
        <p:nvSpPr>
          <p:cNvPr id="18" name="ZoneTexte 17">
            <a:extLst>
              <a:ext uri="{FF2B5EF4-FFF2-40B4-BE49-F238E27FC236}">
                <a16:creationId xmlns:a16="http://schemas.microsoft.com/office/drawing/2014/main" id="{722C85F5-CF27-EE72-2AE7-D4CA5C5223CE}"/>
              </a:ext>
            </a:extLst>
          </p:cNvPr>
          <p:cNvSpPr txBox="1"/>
          <p:nvPr/>
        </p:nvSpPr>
        <p:spPr>
          <a:xfrm>
            <a:off x="4914537" y="5283342"/>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A</a:t>
            </a:r>
          </a:p>
        </p:txBody>
      </p:sp>
      <p:cxnSp>
        <p:nvCxnSpPr>
          <p:cNvPr id="20" name="Connecteur droit avec flèche 19">
            <a:extLst>
              <a:ext uri="{FF2B5EF4-FFF2-40B4-BE49-F238E27FC236}">
                <a16:creationId xmlns:a16="http://schemas.microsoft.com/office/drawing/2014/main" id="{B2E3465E-138C-1FB3-A3A3-1F47DA7177BA}"/>
              </a:ext>
            </a:extLst>
          </p:cNvPr>
          <p:cNvCxnSpPr>
            <a:stCxn id="18" idx="2"/>
          </p:cNvCxnSpPr>
          <p:nvPr/>
        </p:nvCxnSpPr>
        <p:spPr>
          <a:xfrm>
            <a:off x="5051194" y="5591119"/>
            <a:ext cx="0" cy="270666"/>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0B6FC3B-A953-66EE-400A-A83FF1BD496F}"/>
              </a:ext>
            </a:extLst>
          </p:cNvPr>
          <p:cNvSpPr txBox="1"/>
          <p:nvPr/>
        </p:nvSpPr>
        <p:spPr>
          <a:xfrm>
            <a:off x="4777880" y="919835"/>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B</a:t>
            </a:r>
          </a:p>
        </p:txBody>
      </p:sp>
      <p:cxnSp>
        <p:nvCxnSpPr>
          <p:cNvPr id="22" name="Connecteur droit avec flèche 21">
            <a:extLst>
              <a:ext uri="{FF2B5EF4-FFF2-40B4-BE49-F238E27FC236}">
                <a16:creationId xmlns:a16="http://schemas.microsoft.com/office/drawing/2014/main" id="{DF6E49C4-3E78-F354-F695-77F8CEC407D4}"/>
              </a:ext>
            </a:extLst>
          </p:cNvPr>
          <p:cNvCxnSpPr>
            <a:cxnSpLocks/>
          </p:cNvCxnSpPr>
          <p:nvPr/>
        </p:nvCxnSpPr>
        <p:spPr>
          <a:xfrm flipV="1">
            <a:off x="4914537" y="692896"/>
            <a:ext cx="0" cy="24549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56FBE529-BBE6-F40E-BE3C-41373ABE4089}"/>
              </a:ext>
            </a:extLst>
          </p:cNvPr>
          <p:cNvSpPr txBox="1"/>
          <p:nvPr/>
        </p:nvSpPr>
        <p:spPr>
          <a:xfrm>
            <a:off x="1979113" y="1826689"/>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C</a:t>
            </a:r>
          </a:p>
        </p:txBody>
      </p:sp>
      <p:cxnSp>
        <p:nvCxnSpPr>
          <p:cNvPr id="44" name="Connecteur droit avec flèche 43">
            <a:extLst>
              <a:ext uri="{FF2B5EF4-FFF2-40B4-BE49-F238E27FC236}">
                <a16:creationId xmlns:a16="http://schemas.microsoft.com/office/drawing/2014/main" id="{D30AF0A7-A882-53CE-6CC8-2084A667F629}"/>
              </a:ext>
            </a:extLst>
          </p:cNvPr>
          <p:cNvCxnSpPr>
            <a:cxnSpLocks/>
          </p:cNvCxnSpPr>
          <p:nvPr/>
        </p:nvCxnSpPr>
        <p:spPr>
          <a:xfrm flipV="1">
            <a:off x="2252427" y="1571790"/>
            <a:ext cx="413770" cy="254899"/>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BBF9793A-9219-0356-4513-C82629BAA62E}"/>
              </a:ext>
            </a:extLst>
          </p:cNvPr>
          <p:cNvSpPr txBox="1"/>
          <p:nvPr/>
        </p:nvSpPr>
        <p:spPr>
          <a:xfrm>
            <a:off x="1497345" y="3867470"/>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D</a:t>
            </a:r>
          </a:p>
        </p:txBody>
      </p:sp>
      <p:cxnSp>
        <p:nvCxnSpPr>
          <p:cNvPr id="48" name="Connecteur droit avec flèche 47">
            <a:extLst>
              <a:ext uri="{FF2B5EF4-FFF2-40B4-BE49-F238E27FC236}">
                <a16:creationId xmlns:a16="http://schemas.microsoft.com/office/drawing/2014/main" id="{CEC5E7F7-1C0A-82BA-EE11-7ABF9B29CAB6}"/>
              </a:ext>
            </a:extLst>
          </p:cNvPr>
          <p:cNvCxnSpPr>
            <a:cxnSpLocks/>
            <a:stCxn id="47" idx="0"/>
          </p:cNvCxnSpPr>
          <p:nvPr/>
        </p:nvCxnSpPr>
        <p:spPr>
          <a:xfrm flipV="1">
            <a:off x="1634002" y="3458722"/>
            <a:ext cx="200736" cy="408748"/>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9F53837B-26E8-D6AF-D3C0-93BE53E4620F}"/>
              </a:ext>
            </a:extLst>
          </p:cNvPr>
          <p:cNvSpPr txBox="1"/>
          <p:nvPr/>
        </p:nvSpPr>
        <p:spPr>
          <a:xfrm>
            <a:off x="3931025" y="3285522"/>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G</a:t>
            </a:r>
          </a:p>
        </p:txBody>
      </p:sp>
      <p:cxnSp>
        <p:nvCxnSpPr>
          <p:cNvPr id="52" name="Connecteur droit avec flèche 51">
            <a:extLst>
              <a:ext uri="{FF2B5EF4-FFF2-40B4-BE49-F238E27FC236}">
                <a16:creationId xmlns:a16="http://schemas.microsoft.com/office/drawing/2014/main" id="{3011F4C4-7C64-169E-02CC-01DFC0A95548}"/>
              </a:ext>
            </a:extLst>
          </p:cNvPr>
          <p:cNvCxnSpPr>
            <a:cxnSpLocks/>
            <a:stCxn id="51" idx="1"/>
          </p:cNvCxnSpPr>
          <p:nvPr/>
        </p:nvCxnSpPr>
        <p:spPr>
          <a:xfrm flipH="1" flipV="1">
            <a:off x="3379247" y="3439410"/>
            <a:ext cx="551778" cy="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DACD7058-7807-D910-EB3A-3E82A51959F5}"/>
              </a:ext>
            </a:extLst>
          </p:cNvPr>
          <p:cNvSpPr txBox="1"/>
          <p:nvPr/>
        </p:nvSpPr>
        <p:spPr>
          <a:xfrm>
            <a:off x="2178781" y="2377793"/>
            <a:ext cx="487416" cy="307777"/>
          </a:xfrm>
          <a:prstGeom prst="rect">
            <a:avLst/>
          </a:prstGeom>
          <a:noFill/>
          <a:ln w="15875">
            <a:solidFill>
              <a:schemeClr val="bg1"/>
            </a:solidFill>
          </a:ln>
        </p:spPr>
        <p:txBody>
          <a:bodyPr wrap="square" rtlCol="0">
            <a:spAutoFit/>
          </a:bodyPr>
          <a:lstStyle/>
          <a:p>
            <a:r>
              <a:rPr lang="fr-FR" sz="1400" dirty="0">
                <a:solidFill>
                  <a:schemeClr val="bg1"/>
                </a:solidFill>
              </a:rPr>
              <a:t>E, F</a:t>
            </a:r>
          </a:p>
        </p:txBody>
      </p:sp>
      <p:cxnSp>
        <p:nvCxnSpPr>
          <p:cNvPr id="56" name="Connecteur droit avec flèche 55">
            <a:extLst>
              <a:ext uri="{FF2B5EF4-FFF2-40B4-BE49-F238E27FC236}">
                <a16:creationId xmlns:a16="http://schemas.microsoft.com/office/drawing/2014/main" id="{8A3DBE11-896A-8F20-25D6-4498A38DAB60}"/>
              </a:ext>
            </a:extLst>
          </p:cNvPr>
          <p:cNvCxnSpPr>
            <a:cxnSpLocks/>
            <a:stCxn id="55" idx="2"/>
          </p:cNvCxnSpPr>
          <p:nvPr/>
        </p:nvCxnSpPr>
        <p:spPr>
          <a:xfrm flipH="1">
            <a:off x="2343749" y="2685570"/>
            <a:ext cx="78740" cy="619264"/>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FFF53FCC-ED95-0991-B72A-37CF396CA78C}"/>
              </a:ext>
            </a:extLst>
          </p:cNvPr>
          <p:cNvCxnSpPr>
            <a:cxnSpLocks/>
            <a:stCxn id="55" idx="3"/>
          </p:cNvCxnSpPr>
          <p:nvPr/>
        </p:nvCxnSpPr>
        <p:spPr>
          <a:xfrm flipV="1">
            <a:off x="2666197" y="2319881"/>
            <a:ext cx="439736" cy="21180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eur droit 128">
            <a:extLst>
              <a:ext uri="{FF2B5EF4-FFF2-40B4-BE49-F238E27FC236}">
                <a16:creationId xmlns:a16="http://schemas.microsoft.com/office/drawing/2014/main" id="{DF576A5D-C6E3-51A3-109B-411480E3A138}"/>
              </a:ext>
            </a:extLst>
          </p:cNvPr>
          <p:cNvCxnSpPr/>
          <p:nvPr/>
        </p:nvCxnSpPr>
        <p:spPr>
          <a:xfrm>
            <a:off x="2071643" y="3439410"/>
            <a:ext cx="180784" cy="19312"/>
          </a:xfrm>
          <a:prstGeom prst="line">
            <a:avLst/>
          </a:prstGeom>
          <a:ln w="952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3" name="Connecteur droit 132">
            <a:extLst>
              <a:ext uri="{FF2B5EF4-FFF2-40B4-BE49-F238E27FC236}">
                <a16:creationId xmlns:a16="http://schemas.microsoft.com/office/drawing/2014/main" id="{23D336CA-D5A1-7B04-B115-A8ECCF770AA0}"/>
              </a:ext>
            </a:extLst>
          </p:cNvPr>
          <p:cNvCxnSpPr>
            <a:cxnSpLocks/>
          </p:cNvCxnSpPr>
          <p:nvPr/>
        </p:nvCxnSpPr>
        <p:spPr>
          <a:xfrm flipV="1">
            <a:off x="2252427" y="2319881"/>
            <a:ext cx="946036" cy="1138841"/>
          </a:xfrm>
          <a:prstGeom prst="line">
            <a:avLst/>
          </a:prstGeom>
          <a:ln w="952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5" name="Connecteur droit 134">
            <a:extLst>
              <a:ext uri="{FF2B5EF4-FFF2-40B4-BE49-F238E27FC236}">
                <a16:creationId xmlns:a16="http://schemas.microsoft.com/office/drawing/2014/main" id="{1E936493-03D3-666D-D7AA-90245168016C}"/>
              </a:ext>
            </a:extLst>
          </p:cNvPr>
          <p:cNvCxnSpPr>
            <a:cxnSpLocks/>
          </p:cNvCxnSpPr>
          <p:nvPr/>
        </p:nvCxnSpPr>
        <p:spPr>
          <a:xfrm flipV="1">
            <a:off x="3208126" y="2303517"/>
            <a:ext cx="9849" cy="1001317"/>
          </a:xfrm>
          <a:prstGeom prst="line">
            <a:avLst/>
          </a:prstGeom>
          <a:ln w="9525">
            <a:solidFill>
              <a:srgbClr val="FF0000"/>
            </a:solidFill>
          </a:ln>
        </p:spPr>
        <p:style>
          <a:lnRef idx="3">
            <a:schemeClr val="accent2"/>
          </a:lnRef>
          <a:fillRef idx="0">
            <a:schemeClr val="accent2"/>
          </a:fillRef>
          <a:effectRef idx="2">
            <a:schemeClr val="accent2"/>
          </a:effectRef>
          <a:fontRef idx="minor">
            <a:schemeClr val="tx1"/>
          </a:fontRef>
        </p:style>
      </p:cxnSp>
      <p:sp>
        <p:nvSpPr>
          <p:cNvPr id="138" name="ZoneTexte 137">
            <a:extLst>
              <a:ext uri="{FF2B5EF4-FFF2-40B4-BE49-F238E27FC236}">
                <a16:creationId xmlns:a16="http://schemas.microsoft.com/office/drawing/2014/main" id="{15322A9C-B0D4-3FF5-90DD-D9412396EEB9}"/>
              </a:ext>
            </a:extLst>
          </p:cNvPr>
          <p:cNvSpPr txBox="1"/>
          <p:nvPr/>
        </p:nvSpPr>
        <p:spPr>
          <a:xfrm>
            <a:off x="3486590" y="2864314"/>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1</a:t>
            </a:r>
          </a:p>
        </p:txBody>
      </p:sp>
      <p:cxnSp>
        <p:nvCxnSpPr>
          <p:cNvPr id="139" name="Connecteur droit avec flèche 138">
            <a:extLst>
              <a:ext uri="{FF2B5EF4-FFF2-40B4-BE49-F238E27FC236}">
                <a16:creationId xmlns:a16="http://schemas.microsoft.com/office/drawing/2014/main" id="{3364CD69-6678-3C00-D68A-1C17D0EFECDB}"/>
              </a:ext>
            </a:extLst>
          </p:cNvPr>
          <p:cNvCxnSpPr>
            <a:cxnSpLocks/>
            <a:stCxn id="138" idx="1"/>
          </p:cNvCxnSpPr>
          <p:nvPr/>
        </p:nvCxnSpPr>
        <p:spPr>
          <a:xfrm flipH="1">
            <a:off x="3266326" y="3018203"/>
            <a:ext cx="220264" cy="286631"/>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2" name="ZoneTexte 141">
            <a:extLst>
              <a:ext uri="{FF2B5EF4-FFF2-40B4-BE49-F238E27FC236}">
                <a16:creationId xmlns:a16="http://schemas.microsoft.com/office/drawing/2014/main" id="{28B6AEF8-18DD-0360-F63B-292C18B87F71}"/>
              </a:ext>
            </a:extLst>
          </p:cNvPr>
          <p:cNvSpPr txBox="1"/>
          <p:nvPr/>
        </p:nvSpPr>
        <p:spPr>
          <a:xfrm>
            <a:off x="3395718" y="3804862"/>
            <a:ext cx="273314" cy="307777"/>
          </a:xfrm>
          <a:prstGeom prst="rect">
            <a:avLst/>
          </a:prstGeom>
          <a:noFill/>
          <a:ln w="15875">
            <a:solidFill>
              <a:schemeClr val="bg1"/>
            </a:solidFill>
          </a:ln>
        </p:spPr>
        <p:txBody>
          <a:bodyPr wrap="square" rtlCol="0">
            <a:spAutoFit/>
          </a:bodyPr>
          <a:lstStyle/>
          <a:p>
            <a:r>
              <a:rPr lang="fr-FR" sz="1400" dirty="0">
                <a:solidFill>
                  <a:schemeClr val="bg1"/>
                </a:solidFill>
              </a:rPr>
              <a:t>2</a:t>
            </a:r>
          </a:p>
        </p:txBody>
      </p:sp>
      <p:cxnSp>
        <p:nvCxnSpPr>
          <p:cNvPr id="143" name="Connecteur droit avec flèche 142">
            <a:extLst>
              <a:ext uri="{FF2B5EF4-FFF2-40B4-BE49-F238E27FC236}">
                <a16:creationId xmlns:a16="http://schemas.microsoft.com/office/drawing/2014/main" id="{7DB7809A-842A-97C1-9844-D337708E7883}"/>
              </a:ext>
            </a:extLst>
          </p:cNvPr>
          <p:cNvCxnSpPr>
            <a:cxnSpLocks/>
            <a:stCxn id="142" idx="1"/>
          </p:cNvCxnSpPr>
          <p:nvPr/>
        </p:nvCxnSpPr>
        <p:spPr>
          <a:xfrm flipH="1" flipV="1">
            <a:off x="3248155" y="3726041"/>
            <a:ext cx="147563" cy="232710"/>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5" name="Triangle isocèle 144">
            <a:extLst>
              <a:ext uri="{FF2B5EF4-FFF2-40B4-BE49-F238E27FC236}">
                <a16:creationId xmlns:a16="http://schemas.microsoft.com/office/drawing/2014/main" id="{20F84EA2-DACD-1682-D899-16074F6F7F5A}"/>
              </a:ext>
            </a:extLst>
          </p:cNvPr>
          <p:cNvSpPr/>
          <p:nvPr/>
        </p:nvSpPr>
        <p:spPr>
          <a:xfrm rot="2007482">
            <a:off x="2557313" y="2924491"/>
            <a:ext cx="155694" cy="152417"/>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ZoneTexte 145">
            <a:extLst>
              <a:ext uri="{FF2B5EF4-FFF2-40B4-BE49-F238E27FC236}">
                <a16:creationId xmlns:a16="http://schemas.microsoft.com/office/drawing/2014/main" id="{91009DD5-FCBB-9E9C-B32D-0E1A923B70F6}"/>
              </a:ext>
            </a:extLst>
          </p:cNvPr>
          <p:cNvSpPr txBox="1"/>
          <p:nvPr/>
        </p:nvSpPr>
        <p:spPr>
          <a:xfrm>
            <a:off x="8923274" y="6564227"/>
            <a:ext cx="191106" cy="369332"/>
          </a:xfrm>
          <a:prstGeom prst="rect">
            <a:avLst/>
          </a:prstGeom>
          <a:noFill/>
        </p:spPr>
        <p:txBody>
          <a:bodyPr wrap="square" rtlCol="0">
            <a:spAutoFit/>
          </a:bodyPr>
          <a:lstStyle/>
          <a:p>
            <a:r>
              <a:rPr lang="fr-FR" dirty="0"/>
              <a:t>7</a:t>
            </a:r>
          </a:p>
        </p:txBody>
      </p:sp>
      <p:graphicFrame>
        <p:nvGraphicFramePr>
          <p:cNvPr id="148" name="Graphique 147">
            <a:extLst>
              <a:ext uri="{FF2B5EF4-FFF2-40B4-BE49-F238E27FC236}">
                <a16:creationId xmlns:a16="http://schemas.microsoft.com/office/drawing/2014/main" id="{19BE378F-A650-4B38-E86F-451A95F0D25E}"/>
              </a:ext>
            </a:extLst>
          </p:cNvPr>
          <p:cNvGraphicFramePr>
            <a:graphicFrameLocks/>
          </p:cNvGraphicFramePr>
          <p:nvPr>
            <p:extLst>
              <p:ext uri="{D42A27DB-BD31-4B8C-83A1-F6EECF244321}">
                <p14:modId xmlns:p14="http://schemas.microsoft.com/office/powerpoint/2010/main" val="856078243"/>
              </p:ext>
            </p:extLst>
          </p:nvPr>
        </p:nvGraphicFramePr>
        <p:xfrm>
          <a:off x="5494223" y="4069484"/>
          <a:ext cx="3428396" cy="25216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315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8"/>
                                        </p:tgtEl>
                                        <p:attrNameLst>
                                          <p:attrName>style.visibility</p:attrName>
                                        </p:attrNameLst>
                                      </p:cBhvr>
                                      <p:to>
                                        <p:strVal val="visible"/>
                                      </p:to>
                                    </p:set>
                                    <p:animEffect transition="in" filter="fade">
                                      <p:cBhvr>
                                        <p:cTn id="82" dur="500"/>
                                        <p:tgtEl>
                                          <p:spTgt spid="138"/>
                                        </p:tgtEl>
                                      </p:cBhvr>
                                    </p:animEffect>
                                  </p:childTnLst>
                                </p:cTn>
                              </p:par>
                              <p:par>
                                <p:cTn id="83" presetID="10" presetClass="entr" presetSubtype="0" fill="hold" nodeType="with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500"/>
                                        <p:tgtEl>
                                          <p:spTgt spid="13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par>
                                <p:cTn id="91" presetID="10" presetClass="entr" presetSubtype="0" fill="hold" nodeType="withEffect">
                                  <p:stCondLst>
                                    <p:cond delay="0"/>
                                  </p:stCondLst>
                                  <p:childTnLst>
                                    <p:set>
                                      <p:cBhvr>
                                        <p:cTn id="92" dur="1" fill="hold">
                                          <p:stCondLst>
                                            <p:cond delay="0"/>
                                          </p:stCondLst>
                                        </p:cTn>
                                        <p:tgtEl>
                                          <p:spTgt spid="143"/>
                                        </p:tgtEl>
                                        <p:attrNameLst>
                                          <p:attrName>style.visibility</p:attrName>
                                        </p:attrNameLst>
                                      </p:cBhvr>
                                      <p:to>
                                        <p:strVal val="visible"/>
                                      </p:to>
                                    </p:set>
                                    <p:animEffect transition="in" filter="fade">
                                      <p:cBhvr>
                                        <p:cTn id="93" dur="500"/>
                                        <p:tgtEl>
                                          <p:spTgt spid="14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42"/>
                                        </p:tgtEl>
                                        <p:attrNameLst>
                                          <p:attrName>style.visibility</p:attrName>
                                        </p:attrNameLst>
                                      </p:cBhvr>
                                      <p:to>
                                        <p:strVal val="visible"/>
                                      </p:to>
                                    </p:set>
                                    <p:animEffect transition="in" filter="fade">
                                      <p:cBhvr>
                                        <p:cTn id="96" dur="500"/>
                                        <p:tgtEl>
                                          <p:spTgt spid="142"/>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8" grpId="0" animBg="1"/>
      <p:bldP spid="9" grpId="0" animBg="1"/>
      <p:bldP spid="18" grpId="0" animBg="1"/>
      <p:bldP spid="21" grpId="0" animBg="1"/>
      <p:bldP spid="43" grpId="0" animBg="1"/>
      <p:bldP spid="47" grpId="0" animBg="1"/>
      <p:bldP spid="51" grpId="0" animBg="1"/>
      <p:bldP spid="55" grpId="0" animBg="1"/>
      <p:bldP spid="138" grpId="0" animBg="1"/>
      <p:bldP spid="142" grpId="0" animBg="1"/>
      <p:bldGraphic spid="14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A0418973-E2BC-7CB5-42EA-AE50DE4676EC}"/>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4615E5CB-B363-84E9-B713-835A2AE6B21C}"/>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96755495-C3C7-308F-0AE3-D1320A6C1ED8}"/>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FBF4F9BC-1661-F78A-688F-78E367176F6E}"/>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6E0D3225-168D-911E-76FF-486D5EA52702}"/>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9D7C2D3B-C08D-D6A1-DD64-909946F139C9}"/>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E3233F40-59AA-4084-316A-D7952106ADD6}"/>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205F0A28-B9E5-E710-D9FC-03FDE33DFD9D}"/>
                    </a:ext>
                  </a:extLst>
                </p:cNvPr>
                <p:cNvSpPr/>
                <p:nvPr/>
              </p:nvSpPr>
              <p:spPr>
                <a:xfrm>
                  <a:off x="2010845" y="-8547"/>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EDBF9E6F-435A-1621-57D0-874E19624306}"/>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6023020A-D425-3A9B-3693-A5E07FA1706B}"/>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1D02D32C-492D-42CE-1E47-0524A8CB5EF4}"/>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DE328C13-AD32-9092-C116-1F2B00BFD6AF}"/>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69CADC7D-8488-4159-70AE-C435209ABE68}"/>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7C01BF85-FB8F-B68E-E3EA-A8AABB464C24}"/>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B81E7931-7469-4B76-F257-89A2EE34DB3A}"/>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F9A2D346-0272-A2C6-0D61-64685E00DCBA}"/>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8081F153-4A3E-14A0-306A-1037B924C374}"/>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F1B6FD97-E3DC-6E30-79E6-666C8CD7EBBE}"/>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F0F5C585-BFB1-39FB-FC26-9384968E5B8E}"/>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pic>
        <p:nvPicPr>
          <p:cNvPr id="4" name="Image 3" descr="Une image contenant bâtiment, Ventilateur mécanique, plein air, hélice&#10;&#10;Description générée automatiquement">
            <a:extLst>
              <a:ext uri="{FF2B5EF4-FFF2-40B4-BE49-F238E27FC236}">
                <a16:creationId xmlns:a16="http://schemas.microsoft.com/office/drawing/2014/main" id="{DA775D0E-F008-48F3-1255-F6D23D9738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4" r="19993"/>
          <a:stretch/>
        </p:blipFill>
        <p:spPr>
          <a:xfrm rot="5400000">
            <a:off x="4560979" y="1283477"/>
            <a:ext cx="4823461" cy="3332136"/>
          </a:xfrm>
          <a:prstGeom prst="rect">
            <a:avLst/>
          </a:prstGeom>
        </p:spPr>
      </p:pic>
      <p:pic>
        <p:nvPicPr>
          <p:cNvPr id="6" name="Image 5" descr="Une image contenant Grillage, ligne, acier, Azure&#10;&#10;Description générée automatiquement">
            <a:extLst>
              <a:ext uri="{FF2B5EF4-FFF2-40B4-BE49-F238E27FC236}">
                <a16:creationId xmlns:a16="http://schemas.microsoft.com/office/drawing/2014/main" id="{A262CC49-D991-F335-5D58-8C6AFD314B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38" r="5929"/>
          <a:stretch/>
        </p:blipFill>
        <p:spPr>
          <a:xfrm rot="5400000">
            <a:off x="712557" y="1283477"/>
            <a:ext cx="4823462" cy="3332136"/>
          </a:xfrm>
          <a:prstGeom prst="rect">
            <a:avLst/>
          </a:prstGeom>
        </p:spPr>
      </p:pic>
      <p:sp>
        <p:nvSpPr>
          <p:cNvPr id="7" name="ZoneTexte 6">
            <a:extLst>
              <a:ext uri="{FF2B5EF4-FFF2-40B4-BE49-F238E27FC236}">
                <a16:creationId xmlns:a16="http://schemas.microsoft.com/office/drawing/2014/main" id="{FAB0DEF6-CD41-2CE8-326B-08D1F0457C20}"/>
              </a:ext>
            </a:extLst>
          </p:cNvPr>
          <p:cNvSpPr txBox="1"/>
          <p:nvPr/>
        </p:nvSpPr>
        <p:spPr>
          <a:xfrm>
            <a:off x="1963105" y="5460038"/>
            <a:ext cx="2149601" cy="307777"/>
          </a:xfrm>
          <a:prstGeom prst="rect">
            <a:avLst/>
          </a:prstGeom>
          <a:noFill/>
          <a:ln>
            <a:solidFill>
              <a:schemeClr val="tx1"/>
            </a:solidFill>
          </a:ln>
        </p:spPr>
        <p:txBody>
          <a:bodyPr wrap="square" rtlCol="0">
            <a:spAutoFit/>
          </a:bodyPr>
          <a:lstStyle/>
          <a:p>
            <a:r>
              <a:rPr lang="fr-FR" sz="1400" dirty="0"/>
              <a:t>Concentrateur parabolique</a:t>
            </a:r>
          </a:p>
        </p:txBody>
      </p:sp>
      <p:sp>
        <p:nvSpPr>
          <p:cNvPr id="8" name="ZoneTexte 7">
            <a:extLst>
              <a:ext uri="{FF2B5EF4-FFF2-40B4-BE49-F238E27FC236}">
                <a16:creationId xmlns:a16="http://schemas.microsoft.com/office/drawing/2014/main" id="{D7E9365E-0453-B77C-80DA-42C08BE6EFE3}"/>
              </a:ext>
            </a:extLst>
          </p:cNvPr>
          <p:cNvSpPr txBox="1"/>
          <p:nvPr/>
        </p:nvSpPr>
        <p:spPr>
          <a:xfrm>
            <a:off x="6211615" y="5460037"/>
            <a:ext cx="1722966" cy="307777"/>
          </a:xfrm>
          <a:prstGeom prst="rect">
            <a:avLst/>
          </a:prstGeom>
          <a:noFill/>
          <a:ln>
            <a:solidFill>
              <a:schemeClr val="tx1"/>
            </a:solidFill>
          </a:ln>
        </p:spPr>
        <p:txBody>
          <a:bodyPr wrap="square" rtlCol="0">
            <a:spAutoFit/>
          </a:bodyPr>
          <a:lstStyle/>
          <a:p>
            <a:r>
              <a:rPr lang="fr-FR" sz="1400" dirty="0"/>
              <a:t>Obturateur en action</a:t>
            </a:r>
          </a:p>
        </p:txBody>
      </p:sp>
      <p:sp>
        <p:nvSpPr>
          <p:cNvPr id="9" name="ZoneTexte 8">
            <a:extLst>
              <a:ext uri="{FF2B5EF4-FFF2-40B4-BE49-F238E27FC236}">
                <a16:creationId xmlns:a16="http://schemas.microsoft.com/office/drawing/2014/main" id="{2A632925-43CB-8DD9-82DC-B5463E247B81}"/>
              </a:ext>
            </a:extLst>
          </p:cNvPr>
          <p:cNvSpPr txBox="1"/>
          <p:nvPr/>
        </p:nvSpPr>
        <p:spPr>
          <a:xfrm>
            <a:off x="8923274" y="6564227"/>
            <a:ext cx="191106" cy="369332"/>
          </a:xfrm>
          <a:prstGeom prst="rect">
            <a:avLst/>
          </a:prstGeom>
          <a:noFill/>
        </p:spPr>
        <p:txBody>
          <a:bodyPr wrap="square" rtlCol="0">
            <a:spAutoFit/>
          </a:bodyPr>
          <a:lstStyle/>
          <a:p>
            <a:r>
              <a:rPr lang="fr-FR" dirty="0"/>
              <a:t>8</a:t>
            </a:r>
          </a:p>
        </p:txBody>
      </p:sp>
    </p:spTree>
    <p:extLst>
      <p:ext uri="{BB962C8B-B14F-4D97-AF65-F5344CB8AC3E}">
        <p14:creationId xmlns:p14="http://schemas.microsoft.com/office/powerpoint/2010/main" val="43001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2083A3-81C4-4A17-88B2-B5FFBE64E6EC}"/>
              </a:ext>
            </a:extLst>
          </p:cNvPr>
          <p:cNvSpPr txBox="1"/>
          <p:nvPr/>
        </p:nvSpPr>
        <p:spPr>
          <a:xfrm>
            <a:off x="1227214" y="210195"/>
            <a:ext cx="4712113" cy="923330"/>
          </a:xfrm>
          <a:prstGeom prst="rect">
            <a:avLst/>
          </a:prstGeom>
          <a:noFill/>
        </p:spPr>
        <p:txBody>
          <a:bodyPr wrap="square" rtlCol="0">
            <a:spAutoFit/>
          </a:bodyPr>
          <a:lstStyle/>
          <a:p>
            <a:r>
              <a:rPr lang="fr-FR" b="1" u="sng" dirty="0"/>
              <a:t>Méthodes de caractérisations</a:t>
            </a:r>
          </a:p>
          <a:p>
            <a:endParaRPr lang="fr-FR" sz="1800" dirty="0"/>
          </a:p>
          <a:p>
            <a:endParaRPr lang="fr-FR" u="sng" dirty="0"/>
          </a:p>
        </p:txBody>
      </p:sp>
      <p:grpSp>
        <p:nvGrpSpPr>
          <p:cNvPr id="23" name="Groupe 22">
            <a:extLst>
              <a:ext uri="{FF2B5EF4-FFF2-40B4-BE49-F238E27FC236}">
                <a16:creationId xmlns:a16="http://schemas.microsoft.com/office/drawing/2014/main" id="{E4C2A843-5D40-35F1-A909-FE2D7666DEF8}"/>
              </a:ext>
            </a:extLst>
          </p:cNvPr>
          <p:cNvGrpSpPr/>
          <p:nvPr/>
        </p:nvGrpSpPr>
        <p:grpSpPr>
          <a:xfrm>
            <a:off x="979387" y="-27249"/>
            <a:ext cx="8164613" cy="246222"/>
            <a:chOff x="979387" y="-27249"/>
            <a:chExt cx="8164613" cy="246222"/>
          </a:xfrm>
        </p:grpSpPr>
        <p:grpSp>
          <p:nvGrpSpPr>
            <p:cNvPr id="24" name="Groupe 23">
              <a:extLst>
                <a:ext uri="{FF2B5EF4-FFF2-40B4-BE49-F238E27FC236}">
                  <a16:creationId xmlns:a16="http://schemas.microsoft.com/office/drawing/2014/main" id="{1612682E-957B-5D4C-1363-D4D7F091388C}"/>
                </a:ext>
              </a:extLst>
            </p:cNvPr>
            <p:cNvGrpSpPr/>
            <p:nvPr/>
          </p:nvGrpSpPr>
          <p:grpSpPr>
            <a:xfrm>
              <a:off x="979387" y="-8549"/>
              <a:ext cx="8164613" cy="210198"/>
              <a:chOff x="979387" y="-8549"/>
              <a:chExt cx="7040841" cy="210198"/>
            </a:xfrm>
          </p:grpSpPr>
          <p:grpSp>
            <p:nvGrpSpPr>
              <p:cNvPr id="32" name="Groupe 31">
                <a:extLst>
                  <a:ext uri="{FF2B5EF4-FFF2-40B4-BE49-F238E27FC236}">
                    <a16:creationId xmlns:a16="http://schemas.microsoft.com/office/drawing/2014/main" id="{61CA8842-CF16-F47C-B1D1-FFDE907C911B}"/>
                  </a:ext>
                </a:extLst>
              </p:cNvPr>
              <p:cNvGrpSpPr/>
              <p:nvPr/>
            </p:nvGrpSpPr>
            <p:grpSpPr>
              <a:xfrm>
                <a:off x="979387" y="-8547"/>
                <a:ext cx="2083750" cy="210196"/>
                <a:chOff x="979386" y="-8547"/>
                <a:chExt cx="2179977" cy="210196"/>
              </a:xfrm>
            </p:grpSpPr>
            <p:sp>
              <p:nvSpPr>
                <p:cNvPr id="40" name="Flèche : chevron 39">
                  <a:extLst>
                    <a:ext uri="{FF2B5EF4-FFF2-40B4-BE49-F238E27FC236}">
                      <a16:creationId xmlns:a16="http://schemas.microsoft.com/office/drawing/2014/main" id="{096D4F51-3B8C-84E7-DB69-B82E447E8D49}"/>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41" name="Flèche : chevron 40">
                  <a:extLst>
                    <a:ext uri="{FF2B5EF4-FFF2-40B4-BE49-F238E27FC236}">
                      <a16:creationId xmlns:a16="http://schemas.microsoft.com/office/drawing/2014/main" id="{BE9E844A-7934-4575-C264-2EB660875B93}"/>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33" name="Groupe 32">
                <a:extLst>
                  <a:ext uri="{FF2B5EF4-FFF2-40B4-BE49-F238E27FC236}">
                    <a16:creationId xmlns:a16="http://schemas.microsoft.com/office/drawing/2014/main" id="{706BDEC4-2F2B-E4C7-C2E7-230B5153506F}"/>
                  </a:ext>
                </a:extLst>
              </p:cNvPr>
              <p:cNvGrpSpPr/>
              <p:nvPr/>
            </p:nvGrpSpPr>
            <p:grpSpPr>
              <a:xfrm>
                <a:off x="2955915" y="-8548"/>
                <a:ext cx="2083750" cy="210196"/>
                <a:chOff x="979386" y="-8547"/>
                <a:chExt cx="2179977" cy="210196"/>
              </a:xfrm>
            </p:grpSpPr>
            <p:sp>
              <p:nvSpPr>
                <p:cNvPr id="38" name="Flèche : chevron 37">
                  <a:extLst>
                    <a:ext uri="{FF2B5EF4-FFF2-40B4-BE49-F238E27FC236}">
                      <a16:creationId xmlns:a16="http://schemas.microsoft.com/office/drawing/2014/main" id="{433B3EF8-A254-C6EA-DF02-6F7AD05E5C44}"/>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0465E9CB-76E5-7B0C-BD62-FE3C99C88D8F}"/>
                    </a:ext>
                  </a:extLst>
                </p:cNvPr>
                <p:cNvSpPr/>
                <p:nvPr/>
              </p:nvSpPr>
              <p:spPr>
                <a:xfrm>
                  <a:off x="2010845" y="-8547"/>
                  <a:ext cx="1148518" cy="210195"/>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4" name="Flèche : chevron 33">
                <a:extLst>
                  <a:ext uri="{FF2B5EF4-FFF2-40B4-BE49-F238E27FC236}">
                    <a16:creationId xmlns:a16="http://schemas.microsoft.com/office/drawing/2014/main" id="{B512595F-F52B-C705-30C9-AF2E852CC620}"/>
                  </a:ext>
                </a:extLst>
              </p:cNvPr>
              <p:cNvSpPr/>
              <p:nvPr/>
            </p:nvSpPr>
            <p:spPr>
              <a:xfrm>
                <a:off x="6922407" y="-8549"/>
                <a:ext cx="1097821"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35" name="Groupe 34">
                <a:extLst>
                  <a:ext uri="{FF2B5EF4-FFF2-40B4-BE49-F238E27FC236}">
                    <a16:creationId xmlns:a16="http://schemas.microsoft.com/office/drawing/2014/main" id="{1CCD8B80-8B0C-8F46-24DC-8563875F8B90}"/>
                  </a:ext>
                </a:extLst>
              </p:cNvPr>
              <p:cNvGrpSpPr/>
              <p:nvPr/>
            </p:nvGrpSpPr>
            <p:grpSpPr>
              <a:xfrm>
                <a:off x="4937333" y="-8549"/>
                <a:ext cx="2083750" cy="210196"/>
                <a:chOff x="979386" y="-8547"/>
                <a:chExt cx="2179977" cy="210196"/>
              </a:xfrm>
            </p:grpSpPr>
            <p:sp>
              <p:nvSpPr>
                <p:cNvPr id="36" name="Flèche : chevron 35">
                  <a:extLst>
                    <a:ext uri="{FF2B5EF4-FFF2-40B4-BE49-F238E27FC236}">
                      <a16:creationId xmlns:a16="http://schemas.microsoft.com/office/drawing/2014/main" id="{3F00D1AE-367B-AB02-D321-5948789B86EA}"/>
                    </a:ext>
                  </a:extLst>
                </p:cNvPr>
                <p:cNvSpPr/>
                <p:nvPr/>
              </p:nvSpPr>
              <p:spPr>
                <a:xfrm>
                  <a:off x="979386" y="-8546"/>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570AA4AA-6130-A05A-D060-A8367FF6A839}"/>
                    </a:ext>
                  </a:extLst>
                </p:cNvPr>
                <p:cNvSpPr/>
                <p:nvPr/>
              </p:nvSpPr>
              <p:spPr>
                <a:xfrm>
                  <a:off x="2010845" y="-8547"/>
                  <a:ext cx="1148518" cy="210195"/>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25" name="ZoneTexte 24">
              <a:extLst>
                <a:ext uri="{FF2B5EF4-FFF2-40B4-BE49-F238E27FC236}">
                  <a16:creationId xmlns:a16="http://schemas.microsoft.com/office/drawing/2014/main" id="{DD838DC7-C2E1-C6CA-6507-70881EA89E46}"/>
                </a:ext>
              </a:extLst>
            </p:cNvPr>
            <p:cNvSpPr txBox="1"/>
            <p:nvPr/>
          </p:nvSpPr>
          <p:spPr>
            <a:xfrm>
              <a:off x="1196362" y="-27248"/>
              <a:ext cx="875282" cy="246221"/>
            </a:xfrm>
            <a:prstGeom prst="rect">
              <a:avLst/>
            </a:prstGeom>
            <a:noFill/>
          </p:spPr>
          <p:txBody>
            <a:bodyPr wrap="square" rtlCol="0">
              <a:spAutoFit/>
            </a:bodyPr>
            <a:lstStyle/>
            <a:p>
              <a:r>
                <a:rPr lang="fr-FR" sz="1000" dirty="0"/>
                <a:t>Introduction</a:t>
              </a:r>
            </a:p>
          </p:txBody>
        </p:sp>
        <p:sp>
          <p:nvSpPr>
            <p:cNvPr id="26" name="ZoneTexte 25">
              <a:extLst>
                <a:ext uri="{FF2B5EF4-FFF2-40B4-BE49-F238E27FC236}">
                  <a16:creationId xmlns:a16="http://schemas.microsoft.com/office/drawing/2014/main" id="{74909E85-851B-0721-CFED-43CFB743E456}"/>
                </a:ext>
              </a:extLst>
            </p:cNvPr>
            <p:cNvSpPr txBox="1"/>
            <p:nvPr/>
          </p:nvSpPr>
          <p:spPr>
            <a:xfrm>
              <a:off x="4608214" y="-27249"/>
              <a:ext cx="937609" cy="246221"/>
            </a:xfrm>
            <a:prstGeom prst="rect">
              <a:avLst/>
            </a:prstGeom>
            <a:noFill/>
          </p:spPr>
          <p:txBody>
            <a:bodyPr wrap="square" rtlCol="0">
              <a:spAutoFit/>
            </a:bodyPr>
            <a:lstStyle/>
            <a:p>
              <a:r>
                <a:rPr lang="fr-FR" sz="1000" dirty="0"/>
                <a:t>Expérimentale</a:t>
              </a:r>
            </a:p>
          </p:txBody>
        </p:sp>
        <p:sp>
          <p:nvSpPr>
            <p:cNvPr id="27" name="ZoneTexte 26">
              <a:extLst>
                <a:ext uri="{FF2B5EF4-FFF2-40B4-BE49-F238E27FC236}">
                  <a16:creationId xmlns:a16="http://schemas.microsoft.com/office/drawing/2014/main" id="{2B011044-3746-5F67-C2C4-A849C1B0513D}"/>
                </a:ext>
              </a:extLst>
            </p:cNvPr>
            <p:cNvSpPr txBox="1"/>
            <p:nvPr/>
          </p:nvSpPr>
          <p:spPr>
            <a:xfrm>
              <a:off x="5645540" y="-27249"/>
              <a:ext cx="1273041" cy="246221"/>
            </a:xfrm>
            <a:prstGeom prst="rect">
              <a:avLst/>
            </a:prstGeom>
            <a:noFill/>
          </p:spPr>
          <p:txBody>
            <a:bodyPr wrap="square" rtlCol="0">
              <a:spAutoFit/>
            </a:bodyPr>
            <a:lstStyle/>
            <a:p>
              <a:r>
                <a:rPr lang="fr-FR" sz="1000" dirty="0"/>
                <a:t>Comportement HT</a:t>
              </a:r>
            </a:p>
          </p:txBody>
        </p:sp>
        <p:sp>
          <p:nvSpPr>
            <p:cNvPr id="28" name="ZoneTexte 27">
              <a:extLst>
                <a:ext uri="{FF2B5EF4-FFF2-40B4-BE49-F238E27FC236}">
                  <a16:creationId xmlns:a16="http://schemas.microsoft.com/office/drawing/2014/main" id="{1B68CF6E-B1F2-0AEF-4577-03DA4C41CE9D}"/>
                </a:ext>
              </a:extLst>
            </p:cNvPr>
            <p:cNvSpPr txBox="1"/>
            <p:nvPr/>
          </p:nvSpPr>
          <p:spPr>
            <a:xfrm>
              <a:off x="3493385" y="-27249"/>
              <a:ext cx="875282" cy="246221"/>
            </a:xfrm>
            <a:prstGeom prst="rect">
              <a:avLst/>
            </a:prstGeom>
            <a:noFill/>
          </p:spPr>
          <p:txBody>
            <a:bodyPr wrap="square" rtlCol="0">
              <a:spAutoFit/>
            </a:bodyPr>
            <a:lstStyle/>
            <a:p>
              <a:r>
                <a:rPr lang="fr-FR" sz="1000" dirty="0"/>
                <a:t>Bibliographie</a:t>
              </a:r>
            </a:p>
          </p:txBody>
        </p:sp>
        <p:sp>
          <p:nvSpPr>
            <p:cNvPr id="29" name="ZoneTexte 28">
              <a:extLst>
                <a:ext uri="{FF2B5EF4-FFF2-40B4-BE49-F238E27FC236}">
                  <a16:creationId xmlns:a16="http://schemas.microsoft.com/office/drawing/2014/main" id="{E6277672-A082-9789-A820-AD9F602F1495}"/>
                </a:ext>
              </a:extLst>
            </p:cNvPr>
            <p:cNvSpPr txBox="1"/>
            <p:nvPr/>
          </p:nvSpPr>
          <p:spPr>
            <a:xfrm>
              <a:off x="2372874" y="-27248"/>
              <a:ext cx="875282" cy="246221"/>
            </a:xfrm>
            <a:prstGeom prst="rect">
              <a:avLst/>
            </a:prstGeom>
            <a:noFill/>
          </p:spPr>
          <p:txBody>
            <a:bodyPr wrap="square" rtlCol="0">
              <a:spAutoFit/>
            </a:bodyPr>
            <a:lstStyle/>
            <a:p>
              <a:r>
                <a:rPr lang="fr-FR" sz="1000" dirty="0"/>
                <a:t>Entreprise</a:t>
              </a:r>
            </a:p>
          </p:txBody>
        </p:sp>
        <p:sp>
          <p:nvSpPr>
            <p:cNvPr id="30" name="ZoneTexte 29">
              <a:extLst>
                <a:ext uri="{FF2B5EF4-FFF2-40B4-BE49-F238E27FC236}">
                  <a16:creationId xmlns:a16="http://schemas.microsoft.com/office/drawing/2014/main" id="{F022419A-B423-3315-18D2-178014BCEA24}"/>
                </a:ext>
              </a:extLst>
            </p:cNvPr>
            <p:cNvSpPr txBox="1"/>
            <p:nvPr/>
          </p:nvSpPr>
          <p:spPr>
            <a:xfrm>
              <a:off x="8134727" y="-27249"/>
              <a:ext cx="875282" cy="246221"/>
            </a:xfrm>
            <a:prstGeom prst="rect">
              <a:avLst/>
            </a:prstGeom>
            <a:noFill/>
          </p:spPr>
          <p:txBody>
            <a:bodyPr wrap="square" rtlCol="0">
              <a:spAutoFit/>
            </a:bodyPr>
            <a:lstStyle/>
            <a:p>
              <a:r>
                <a:rPr lang="fr-FR" sz="1000" dirty="0"/>
                <a:t>Conclusion</a:t>
              </a:r>
            </a:p>
          </p:txBody>
        </p:sp>
        <p:sp>
          <p:nvSpPr>
            <p:cNvPr id="31" name="ZoneTexte 30">
              <a:extLst>
                <a:ext uri="{FF2B5EF4-FFF2-40B4-BE49-F238E27FC236}">
                  <a16:creationId xmlns:a16="http://schemas.microsoft.com/office/drawing/2014/main" id="{58E8C5D2-4068-3098-B74C-94444A04F845}"/>
                </a:ext>
              </a:extLst>
            </p:cNvPr>
            <p:cNvSpPr txBox="1"/>
            <p:nvPr/>
          </p:nvSpPr>
          <p:spPr>
            <a:xfrm>
              <a:off x="6842092" y="-27249"/>
              <a:ext cx="1066499" cy="246221"/>
            </a:xfrm>
            <a:prstGeom prst="rect">
              <a:avLst/>
            </a:prstGeom>
            <a:noFill/>
          </p:spPr>
          <p:txBody>
            <a:bodyPr wrap="square" rtlCol="0">
              <a:spAutoFit/>
            </a:bodyPr>
            <a:lstStyle/>
            <a:p>
              <a:r>
                <a:rPr lang="fr-FR" sz="1000" dirty="0"/>
                <a:t>Bilan oxydations</a:t>
              </a:r>
            </a:p>
          </p:txBody>
        </p:sp>
      </p:grpSp>
      <p:sp>
        <p:nvSpPr>
          <p:cNvPr id="4" name="ZoneTexte 3">
            <a:extLst>
              <a:ext uri="{FF2B5EF4-FFF2-40B4-BE49-F238E27FC236}">
                <a16:creationId xmlns:a16="http://schemas.microsoft.com/office/drawing/2014/main" id="{5B531E66-BB01-8DB5-8359-A786FCEC4DBE}"/>
              </a:ext>
            </a:extLst>
          </p:cNvPr>
          <p:cNvSpPr txBox="1"/>
          <p:nvPr/>
        </p:nvSpPr>
        <p:spPr>
          <a:xfrm>
            <a:off x="1207378" y="1582340"/>
            <a:ext cx="3654771" cy="2246769"/>
          </a:xfrm>
          <a:prstGeom prst="rect">
            <a:avLst/>
          </a:prstGeom>
          <a:noFill/>
        </p:spPr>
        <p:txBody>
          <a:bodyPr wrap="square" rtlCol="0">
            <a:spAutoFit/>
          </a:bodyPr>
          <a:lstStyle/>
          <a:p>
            <a:r>
              <a:rPr lang="fr-FR" sz="1400" dirty="0"/>
              <a:t>-DRX : </a:t>
            </a:r>
            <a:r>
              <a:rPr lang="fr-FR" sz="1400" b="0" i="0" dirty="0">
                <a:solidFill>
                  <a:srgbClr val="040C28"/>
                </a:solidFill>
                <a:effectLst/>
                <a:latin typeface="Google Sans"/>
              </a:rPr>
              <a:t>identifier la nature des phases présentes</a:t>
            </a:r>
            <a:endParaRPr lang="fr-FR" sz="1400" dirty="0"/>
          </a:p>
          <a:p>
            <a:endParaRPr lang="fr-FR" sz="1400" dirty="0"/>
          </a:p>
          <a:p>
            <a:endParaRPr lang="fr-FR" sz="1400" dirty="0"/>
          </a:p>
          <a:p>
            <a:endParaRPr lang="fr-FR" sz="1400" dirty="0"/>
          </a:p>
          <a:p>
            <a:r>
              <a:rPr lang="fr-FR" sz="1400" dirty="0"/>
              <a:t>-MEB : Observation précise de la surface</a:t>
            </a:r>
          </a:p>
          <a:p>
            <a:endParaRPr lang="fr-FR" sz="1400" dirty="0"/>
          </a:p>
          <a:p>
            <a:endParaRPr lang="fr-FR" sz="1400" dirty="0"/>
          </a:p>
          <a:p>
            <a:endParaRPr lang="fr-FR" sz="1400" dirty="0"/>
          </a:p>
          <a:p>
            <a:endParaRPr lang="fr-FR" sz="1400" dirty="0"/>
          </a:p>
          <a:p>
            <a:r>
              <a:rPr lang="fr-FR" sz="1400" dirty="0"/>
              <a:t>-EDS : </a:t>
            </a:r>
            <a:r>
              <a:rPr lang="fr-FR" sz="1400" b="0" i="0" dirty="0">
                <a:solidFill>
                  <a:srgbClr val="040C28"/>
                </a:solidFill>
                <a:effectLst/>
                <a:latin typeface="Google Sans"/>
              </a:rPr>
              <a:t>analyse élémentaire et chimique</a:t>
            </a:r>
            <a:endParaRPr lang="fr-FR" sz="1400" dirty="0"/>
          </a:p>
        </p:txBody>
      </p:sp>
      <p:pic>
        <p:nvPicPr>
          <p:cNvPr id="7" name="Image 6" descr="Une image contenant machine, intérieur, Équipement médical, Instrument scientifique">
            <a:extLst>
              <a:ext uri="{FF2B5EF4-FFF2-40B4-BE49-F238E27FC236}">
                <a16:creationId xmlns:a16="http://schemas.microsoft.com/office/drawing/2014/main" id="{3B3F218A-F808-28C6-BCF5-4BA422223B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93" r="23929"/>
          <a:stretch/>
        </p:blipFill>
        <p:spPr>
          <a:xfrm rot="5400000">
            <a:off x="4281962" y="1762932"/>
            <a:ext cx="4860761" cy="3332136"/>
          </a:xfrm>
          <a:prstGeom prst="rect">
            <a:avLst/>
          </a:prstGeom>
          <a:ln>
            <a:solidFill>
              <a:schemeClr val="tx1"/>
            </a:solidFill>
          </a:ln>
        </p:spPr>
      </p:pic>
      <p:sp>
        <p:nvSpPr>
          <p:cNvPr id="8" name="ZoneTexte 7">
            <a:extLst>
              <a:ext uri="{FF2B5EF4-FFF2-40B4-BE49-F238E27FC236}">
                <a16:creationId xmlns:a16="http://schemas.microsoft.com/office/drawing/2014/main" id="{04F8AE12-D4D5-BDD6-26AC-C82A9B19EA91}"/>
              </a:ext>
            </a:extLst>
          </p:cNvPr>
          <p:cNvSpPr txBox="1"/>
          <p:nvPr/>
        </p:nvSpPr>
        <p:spPr>
          <a:xfrm>
            <a:off x="5605245" y="5974884"/>
            <a:ext cx="2473693" cy="369332"/>
          </a:xfrm>
          <a:prstGeom prst="rect">
            <a:avLst/>
          </a:prstGeom>
          <a:noFill/>
          <a:ln>
            <a:solidFill>
              <a:schemeClr val="tx1"/>
            </a:solidFill>
          </a:ln>
        </p:spPr>
        <p:txBody>
          <a:bodyPr wrap="square" rtlCol="0">
            <a:spAutoFit/>
          </a:bodyPr>
          <a:lstStyle/>
          <a:p>
            <a:r>
              <a:rPr lang="fr-FR" dirty="0"/>
              <a:t>MEB utilisé à Perpignan</a:t>
            </a:r>
          </a:p>
        </p:txBody>
      </p:sp>
      <p:sp>
        <p:nvSpPr>
          <p:cNvPr id="10" name="ZoneTexte 9">
            <a:extLst>
              <a:ext uri="{FF2B5EF4-FFF2-40B4-BE49-F238E27FC236}">
                <a16:creationId xmlns:a16="http://schemas.microsoft.com/office/drawing/2014/main" id="{53618F0B-345D-8E64-6822-21791329910A}"/>
              </a:ext>
            </a:extLst>
          </p:cNvPr>
          <p:cNvSpPr txBox="1"/>
          <p:nvPr/>
        </p:nvSpPr>
        <p:spPr>
          <a:xfrm>
            <a:off x="8893743" y="6564228"/>
            <a:ext cx="356526" cy="369332"/>
          </a:xfrm>
          <a:prstGeom prst="rect">
            <a:avLst/>
          </a:prstGeom>
          <a:noFill/>
        </p:spPr>
        <p:txBody>
          <a:bodyPr wrap="square" rtlCol="0">
            <a:spAutoFit/>
          </a:bodyPr>
          <a:lstStyle/>
          <a:p>
            <a:r>
              <a:rPr lang="fr-FR" dirty="0"/>
              <a:t>9</a:t>
            </a:r>
          </a:p>
        </p:txBody>
      </p:sp>
    </p:spTree>
    <p:extLst>
      <p:ext uri="{BB962C8B-B14F-4D97-AF65-F5344CB8AC3E}">
        <p14:creationId xmlns:p14="http://schemas.microsoft.com/office/powerpoint/2010/main" val="13078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5600</TotalTime>
  <Words>2892</Words>
  <Application>Microsoft Office PowerPoint</Application>
  <PresentationFormat>Affichage à l'écran (4:3)</PresentationFormat>
  <Paragraphs>848</Paragraphs>
  <Slides>34</Slides>
  <Notes>26</Notes>
  <HiddenSlides>0</HiddenSlides>
  <MMClips>3</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34</vt:i4>
      </vt:variant>
    </vt:vector>
  </HeadingPairs>
  <TitlesOfParts>
    <vt:vector size="46" baseType="lpstr">
      <vt:lpstr>Arial</vt:lpstr>
      <vt:lpstr>Arial</vt:lpstr>
      <vt:lpstr>Bahnschrift</vt:lpstr>
      <vt:lpstr>Calibri</vt:lpstr>
      <vt:lpstr>Calibri Light</vt:lpstr>
      <vt:lpstr>Cambria Math</vt:lpstr>
      <vt:lpstr>Google Sans</vt:lpstr>
      <vt:lpstr>myriad-pro</vt:lpstr>
      <vt:lpstr>Times New Roman</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romie</dc:creator>
  <cp:lastModifiedBy>Hugo Tallaron</cp:lastModifiedBy>
  <cp:revision>123</cp:revision>
  <dcterms:created xsi:type="dcterms:W3CDTF">2023-03-07T10:48:56Z</dcterms:created>
  <dcterms:modified xsi:type="dcterms:W3CDTF">2023-08-28T07:55:04Z</dcterms:modified>
</cp:coreProperties>
</file>