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30240288" cy="42840275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93">
          <p15:clr>
            <a:srgbClr val="A4A3A4"/>
          </p15:clr>
        </p15:guide>
        <p15:guide id="2" pos="952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n COLAS" initials="JC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FEFBF4"/>
    <a:srgbClr val="FFF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787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72" y="72"/>
      </p:cViewPr>
      <p:guideLst>
        <p:guide orient="horz" pos="13493"/>
        <p:guide pos="95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022" y="7011132"/>
            <a:ext cx="25704245" cy="14914762"/>
          </a:xfrm>
        </p:spPr>
        <p:txBody>
          <a:bodyPr anchor="b"/>
          <a:lstStyle>
            <a:lvl1pPr algn="ctr">
              <a:defRPr sz="19843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0036" y="22501064"/>
            <a:ext cx="22680216" cy="10343147"/>
          </a:xfrm>
        </p:spPr>
        <p:txBody>
          <a:bodyPr/>
          <a:lstStyle>
            <a:lvl1pPr marL="0" indent="0" algn="ctr">
              <a:buNone/>
              <a:defRPr sz="7937"/>
            </a:lvl1pPr>
            <a:lvl2pPr marL="1512006" indent="0" algn="ctr">
              <a:buNone/>
              <a:defRPr sz="6614"/>
            </a:lvl2pPr>
            <a:lvl3pPr marL="3024012" indent="0" algn="ctr">
              <a:buNone/>
              <a:defRPr sz="5953"/>
            </a:lvl3pPr>
            <a:lvl4pPr marL="4536018" indent="0" algn="ctr">
              <a:buNone/>
              <a:defRPr sz="5291"/>
            </a:lvl4pPr>
            <a:lvl5pPr marL="6048024" indent="0" algn="ctr">
              <a:buNone/>
              <a:defRPr sz="5291"/>
            </a:lvl5pPr>
            <a:lvl6pPr marL="7560031" indent="0" algn="ctr">
              <a:buNone/>
              <a:defRPr sz="5291"/>
            </a:lvl6pPr>
            <a:lvl7pPr marL="9072037" indent="0" algn="ctr">
              <a:buNone/>
              <a:defRPr sz="5291"/>
            </a:lvl7pPr>
            <a:lvl8pPr marL="10584043" indent="0" algn="ctr">
              <a:buNone/>
              <a:defRPr sz="5291"/>
            </a:lvl8pPr>
            <a:lvl9pPr marL="12096049" indent="0" algn="ctr">
              <a:buNone/>
              <a:defRPr sz="5291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892D-D4DB-4AB6-8FAE-C23B5467A8ED}" type="datetimeFigureOut">
              <a:rPr lang="fr-FR" smtClean="0"/>
              <a:t>15/06/2023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5B7F-4ED8-481A-BD47-622B928127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325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892D-D4DB-4AB6-8FAE-C23B5467A8ED}" type="datetimeFigureOut">
              <a:rPr lang="fr-FR" smtClean="0"/>
              <a:t>15/06/2023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5B7F-4ED8-481A-BD47-622B928127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998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40708" y="2280848"/>
            <a:ext cx="6520562" cy="3630515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79021" y="2280848"/>
            <a:ext cx="19183683" cy="3630515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892D-D4DB-4AB6-8FAE-C23B5467A8ED}" type="datetimeFigureOut">
              <a:rPr lang="fr-FR" smtClean="0"/>
              <a:t>15/06/2023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5B7F-4ED8-481A-BD47-622B928127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723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892D-D4DB-4AB6-8FAE-C23B5467A8ED}" type="datetimeFigureOut">
              <a:rPr lang="fr-FR" smtClean="0"/>
              <a:t>15/06/2023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5B7F-4ED8-481A-BD47-622B928127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714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272" y="10680331"/>
            <a:ext cx="26082248" cy="17820361"/>
          </a:xfrm>
        </p:spPr>
        <p:txBody>
          <a:bodyPr anchor="b"/>
          <a:lstStyle>
            <a:lvl1pPr>
              <a:defRPr sz="19843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3272" y="28669280"/>
            <a:ext cx="26082248" cy="9371307"/>
          </a:xfrm>
        </p:spPr>
        <p:txBody>
          <a:bodyPr/>
          <a:lstStyle>
            <a:lvl1pPr marL="0" indent="0">
              <a:buNone/>
              <a:defRPr sz="7937">
                <a:solidFill>
                  <a:schemeClr val="tx1"/>
                </a:solidFill>
              </a:defRPr>
            </a:lvl1pPr>
            <a:lvl2pPr marL="1512006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2pPr>
            <a:lvl3pPr marL="3024012" indent="0">
              <a:buNone/>
              <a:defRPr sz="5953">
                <a:solidFill>
                  <a:schemeClr val="tx1">
                    <a:tint val="75000"/>
                  </a:schemeClr>
                </a:solidFill>
              </a:defRPr>
            </a:lvl3pPr>
            <a:lvl4pPr marL="4536018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4pPr>
            <a:lvl5pPr marL="6048024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5pPr>
            <a:lvl6pPr marL="7560031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6pPr>
            <a:lvl7pPr marL="9072037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7pPr>
            <a:lvl8pPr marL="10584043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8pPr>
            <a:lvl9pPr marL="12096049" indent="0">
              <a:buNone/>
              <a:defRPr sz="52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892D-D4DB-4AB6-8FAE-C23B5467A8ED}" type="datetimeFigureOut">
              <a:rPr lang="fr-FR" smtClean="0"/>
              <a:t>15/06/2023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5B7F-4ED8-481A-BD47-622B928127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845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9020" y="11404240"/>
            <a:ext cx="12852122" cy="2718176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09146" y="11404240"/>
            <a:ext cx="12852122" cy="2718176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892D-D4DB-4AB6-8FAE-C23B5467A8ED}" type="datetimeFigureOut">
              <a:rPr lang="fr-FR" smtClean="0"/>
              <a:t>15/06/2023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5B7F-4ED8-481A-BD47-622B928127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788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280857"/>
            <a:ext cx="26082248" cy="828047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2962" y="10501820"/>
            <a:ext cx="12793057" cy="5146780"/>
          </a:xfrm>
        </p:spPr>
        <p:txBody>
          <a:bodyPr anchor="b"/>
          <a:lstStyle>
            <a:lvl1pPr marL="0" indent="0">
              <a:buNone/>
              <a:defRPr sz="7937" b="1"/>
            </a:lvl1pPr>
            <a:lvl2pPr marL="1512006" indent="0">
              <a:buNone/>
              <a:defRPr sz="6614" b="1"/>
            </a:lvl2pPr>
            <a:lvl3pPr marL="3024012" indent="0">
              <a:buNone/>
              <a:defRPr sz="5953" b="1"/>
            </a:lvl3pPr>
            <a:lvl4pPr marL="4536018" indent="0">
              <a:buNone/>
              <a:defRPr sz="5291" b="1"/>
            </a:lvl4pPr>
            <a:lvl5pPr marL="6048024" indent="0">
              <a:buNone/>
              <a:defRPr sz="5291" b="1"/>
            </a:lvl5pPr>
            <a:lvl6pPr marL="7560031" indent="0">
              <a:buNone/>
              <a:defRPr sz="5291" b="1"/>
            </a:lvl6pPr>
            <a:lvl7pPr marL="9072037" indent="0">
              <a:buNone/>
              <a:defRPr sz="5291" b="1"/>
            </a:lvl7pPr>
            <a:lvl8pPr marL="10584043" indent="0">
              <a:buNone/>
              <a:defRPr sz="5291" b="1"/>
            </a:lvl8pPr>
            <a:lvl9pPr marL="12096049" indent="0">
              <a:buNone/>
              <a:defRPr sz="5291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2962" y="15648601"/>
            <a:ext cx="12793057" cy="2301673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09148" y="10501820"/>
            <a:ext cx="12856061" cy="5146780"/>
          </a:xfrm>
        </p:spPr>
        <p:txBody>
          <a:bodyPr anchor="b"/>
          <a:lstStyle>
            <a:lvl1pPr marL="0" indent="0">
              <a:buNone/>
              <a:defRPr sz="7937" b="1"/>
            </a:lvl1pPr>
            <a:lvl2pPr marL="1512006" indent="0">
              <a:buNone/>
              <a:defRPr sz="6614" b="1"/>
            </a:lvl2pPr>
            <a:lvl3pPr marL="3024012" indent="0">
              <a:buNone/>
              <a:defRPr sz="5953" b="1"/>
            </a:lvl3pPr>
            <a:lvl4pPr marL="4536018" indent="0">
              <a:buNone/>
              <a:defRPr sz="5291" b="1"/>
            </a:lvl4pPr>
            <a:lvl5pPr marL="6048024" indent="0">
              <a:buNone/>
              <a:defRPr sz="5291" b="1"/>
            </a:lvl5pPr>
            <a:lvl6pPr marL="7560031" indent="0">
              <a:buNone/>
              <a:defRPr sz="5291" b="1"/>
            </a:lvl6pPr>
            <a:lvl7pPr marL="9072037" indent="0">
              <a:buNone/>
              <a:defRPr sz="5291" b="1"/>
            </a:lvl7pPr>
            <a:lvl8pPr marL="10584043" indent="0">
              <a:buNone/>
              <a:defRPr sz="5291" b="1"/>
            </a:lvl8pPr>
            <a:lvl9pPr marL="12096049" indent="0">
              <a:buNone/>
              <a:defRPr sz="5291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09148" y="15648601"/>
            <a:ext cx="12856061" cy="2301673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892D-D4DB-4AB6-8FAE-C23B5467A8ED}" type="datetimeFigureOut">
              <a:rPr lang="fr-FR" smtClean="0"/>
              <a:t>15/06/2023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5B7F-4ED8-481A-BD47-622B928127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312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892D-D4DB-4AB6-8FAE-C23B5467A8ED}" type="datetimeFigureOut">
              <a:rPr lang="fr-FR" smtClean="0"/>
              <a:t>15/06/2023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5B7F-4ED8-481A-BD47-622B928127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285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892D-D4DB-4AB6-8FAE-C23B5467A8ED}" type="datetimeFigureOut">
              <a:rPr lang="fr-FR" smtClean="0"/>
              <a:t>15/06/2023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5B7F-4ED8-481A-BD47-622B928127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026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856018"/>
            <a:ext cx="9753280" cy="9996064"/>
          </a:xfrm>
        </p:spPr>
        <p:txBody>
          <a:bodyPr anchor="b"/>
          <a:lstStyle>
            <a:lvl1pPr>
              <a:defRPr sz="10583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6061" y="6168216"/>
            <a:ext cx="15309146" cy="30444362"/>
          </a:xfrm>
        </p:spPr>
        <p:txBody>
          <a:bodyPr/>
          <a:lstStyle>
            <a:lvl1pPr>
              <a:defRPr sz="10583"/>
            </a:lvl1pPr>
            <a:lvl2pPr>
              <a:defRPr sz="9260"/>
            </a:lvl2pPr>
            <a:lvl3pPr>
              <a:defRPr sz="7937"/>
            </a:lvl3pPr>
            <a:lvl4pPr>
              <a:defRPr sz="6614"/>
            </a:lvl4pPr>
            <a:lvl5pPr>
              <a:defRPr sz="6614"/>
            </a:lvl5pPr>
            <a:lvl6pPr>
              <a:defRPr sz="6614"/>
            </a:lvl6pPr>
            <a:lvl7pPr>
              <a:defRPr sz="6614"/>
            </a:lvl7pPr>
            <a:lvl8pPr>
              <a:defRPr sz="6614"/>
            </a:lvl8pPr>
            <a:lvl9pPr>
              <a:defRPr sz="6614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59" y="12852082"/>
            <a:ext cx="9753280" cy="23810073"/>
          </a:xfrm>
        </p:spPr>
        <p:txBody>
          <a:bodyPr/>
          <a:lstStyle>
            <a:lvl1pPr marL="0" indent="0">
              <a:buNone/>
              <a:defRPr sz="5291"/>
            </a:lvl1pPr>
            <a:lvl2pPr marL="1512006" indent="0">
              <a:buNone/>
              <a:defRPr sz="4630"/>
            </a:lvl2pPr>
            <a:lvl3pPr marL="3024012" indent="0">
              <a:buNone/>
              <a:defRPr sz="3969"/>
            </a:lvl3pPr>
            <a:lvl4pPr marL="4536018" indent="0">
              <a:buNone/>
              <a:defRPr sz="3307"/>
            </a:lvl4pPr>
            <a:lvl5pPr marL="6048024" indent="0">
              <a:buNone/>
              <a:defRPr sz="3307"/>
            </a:lvl5pPr>
            <a:lvl6pPr marL="7560031" indent="0">
              <a:buNone/>
              <a:defRPr sz="3307"/>
            </a:lvl6pPr>
            <a:lvl7pPr marL="9072037" indent="0">
              <a:buNone/>
              <a:defRPr sz="3307"/>
            </a:lvl7pPr>
            <a:lvl8pPr marL="10584043" indent="0">
              <a:buNone/>
              <a:defRPr sz="3307"/>
            </a:lvl8pPr>
            <a:lvl9pPr marL="12096049" indent="0">
              <a:buNone/>
              <a:defRPr sz="3307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892D-D4DB-4AB6-8FAE-C23B5467A8ED}" type="datetimeFigureOut">
              <a:rPr lang="fr-FR" smtClean="0"/>
              <a:t>15/06/2023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5B7F-4ED8-481A-BD47-622B928127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70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2856018"/>
            <a:ext cx="9753280" cy="9996064"/>
          </a:xfrm>
        </p:spPr>
        <p:txBody>
          <a:bodyPr anchor="b"/>
          <a:lstStyle>
            <a:lvl1pPr>
              <a:defRPr sz="10583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56061" y="6168216"/>
            <a:ext cx="15309146" cy="30444362"/>
          </a:xfrm>
        </p:spPr>
        <p:txBody>
          <a:bodyPr anchor="t"/>
          <a:lstStyle>
            <a:lvl1pPr marL="0" indent="0">
              <a:buNone/>
              <a:defRPr sz="10583"/>
            </a:lvl1pPr>
            <a:lvl2pPr marL="1512006" indent="0">
              <a:buNone/>
              <a:defRPr sz="9260"/>
            </a:lvl2pPr>
            <a:lvl3pPr marL="3024012" indent="0">
              <a:buNone/>
              <a:defRPr sz="7937"/>
            </a:lvl3pPr>
            <a:lvl4pPr marL="4536018" indent="0">
              <a:buNone/>
              <a:defRPr sz="6614"/>
            </a:lvl4pPr>
            <a:lvl5pPr marL="6048024" indent="0">
              <a:buNone/>
              <a:defRPr sz="6614"/>
            </a:lvl5pPr>
            <a:lvl6pPr marL="7560031" indent="0">
              <a:buNone/>
              <a:defRPr sz="6614"/>
            </a:lvl6pPr>
            <a:lvl7pPr marL="9072037" indent="0">
              <a:buNone/>
              <a:defRPr sz="6614"/>
            </a:lvl7pPr>
            <a:lvl8pPr marL="10584043" indent="0">
              <a:buNone/>
              <a:defRPr sz="6614"/>
            </a:lvl8pPr>
            <a:lvl9pPr marL="12096049" indent="0">
              <a:buNone/>
              <a:defRPr sz="6614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2959" y="12852082"/>
            <a:ext cx="9753280" cy="23810073"/>
          </a:xfrm>
        </p:spPr>
        <p:txBody>
          <a:bodyPr/>
          <a:lstStyle>
            <a:lvl1pPr marL="0" indent="0">
              <a:buNone/>
              <a:defRPr sz="5291"/>
            </a:lvl1pPr>
            <a:lvl2pPr marL="1512006" indent="0">
              <a:buNone/>
              <a:defRPr sz="4630"/>
            </a:lvl2pPr>
            <a:lvl3pPr marL="3024012" indent="0">
              <a:buNone/>
              <a:defRPr sz="3969"/>
            </a:lvl3pPr>
            <a:lvl4pPr marL="4536018" indent="0">
              <a:buNone/>
              <a:defRPr sz="3307"/>
            </a:lvl4pPr>
            <a:lvl5pPr marL="6048024" indent="0">
              <a:buNone/>
              <a:defRPr sz="3307"/>
            </a:lvl5pPr>
            <a:lvl6pPr marL="7560031" indent="0">
              <a:buNone/>
              <a:defRPr sz="3307"/>
            </a:lvl6pPr>
            <a:lvl7pPr marL="9072037" indent="0">
              <a:buNone/>
              <a:defRPr sz="3307"/>
            </a:lvl7pPr>
            <a:lvl8pPr marL="10584043" indent="0">
              <a:buNone/>
              <a:defRPr sz="3307"/>
            </a:lvl8pPr>
            <a:lvl9pPr marL="12096049" indent="0">
              <a:buNone/>
              <a:defRPr sz="3307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892D-D4DB-4AB6-8FAE-C23B5467A8ED}" type="datetimeFigureOut">
              <a:rPr lang="fr-FR" smtClean="0"/>
              <a:t>15/06/2023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5B7F-4ED8-481A-BD47-622B928127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5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020" y="2280857"/>
            <a:ext cx="26082248" cy="8280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020" y="11404240"/>
            <a:ext cx="26082248" cy="27181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020" y="39706598"/>
            <a:ext cx="6804065" cy="228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B892D-D4DB-4AB6-8FAE-C23B5467A8ED}" type="datetimeFigureOut">
              <a:rPr lang="fr-FR" smtClean="0"/>
              <a:t>15/06/2023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7096" y="39706598"/>
            <a:ext cx="10206097" cy="228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7203" y="39706598"/>
            <a:ext cx="6804065" cy="2280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55B7F-4ED8-481A-BD47-622B9281274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358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4012" rtl="0" eaLnBrk="1" latinLnBrk="0" hangingPunct="1">
        <a:lnSpc>
          <a:spcPct val="90000"/>
        </a:lnSpc>
        <a:spcBef>
          <a:spcPct val="0"/>
        </a:spcBef>
        <a:buNone/>
        <a:defRPr sz="145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003" indent="-756003" algn="l" defTabSz="3024012" rtl="0" eaLnBrk="1" latinLnBrk="0" hangingPunct="1">
        <a:lnSpc>
          <a:spcPct val="90000"/>
        </a:lnSpc>
        <a:spcBef>
          <a:spcPts val="3307"/>
        </a:spcBef>
        <a:buFont typeface="Arial" panose="020B0604020202020204" pitchFamily="34" charset="0"/>
        <a:buChar char="•"/>
        <a:defRPr sz="9260" kern="1200">
          <a:solidFill>
            <a:schemeClr val="tx1"/>
          </a:solidFill>
          <a:latin typeface="+mn-lt"/>
          <a:ea typeface="+mn-ea"/>
          <a:cs typeface="+mn-cs"/>
        </a:defRPr>
      </a:lvl1pPr>
      <a:lvl2pPr marL="2268009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7937" kern="1200">
          <a:solidFill>
            <a:schemeClr val="tx1"/>
          </a:solidFill>
          <a:latin typeface="+mn-lt"/>
          <a:ea typeface="+mn-ea"/>
          <a:cs typeface="+mn-cs"/>
        </a:defRPr>
      </a:lvl2pPr>
      <a:lvl3pPr marL="3780015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3pPr>
      <a:lvl4pPr marL="5292021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4pPr>
      <a:lvl5pPr marL="6804028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5pPr>
      <a:lvl6pPr marL="8316034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6pPr>
      <a:lvl7pPr marL="9828040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7pPr>
      <a:lvl8pPr marL="11340046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8pPr>
      <a:lvl9pPr marL="12852052" indent="-756003" algn="l" defTabSz="3024012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1pPr>
      <a:lvl2pPr marL="1512006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2pPr>
      <a:lvl3pPr marL="3024012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3pPr>
      <a:lvl4pPr marL="4536018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4pPr>
      <a:lvl5pPr marL="6048024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5pPr>
      <a:lvl6pPr marL="7560031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6pPr>
      <a:lvl7pPr marL="9072037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7pPr>
      <a:lvl8pPr marL="10584043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8pPr>
      <a:lvl9pPr marL="12096049" algn="l" defTabSz="3024012" rtl="0" eaLnBrk="1" latinLnBrk="0" hangingPunct="1">
        <a:defRPr sz="59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34" Type="http://schemas.openxmlformats.org/officeDocument/2006/relationships/image" Target="../media/image24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7.wdp"/><Relationship Id="rId32" Type="http://schemas.openxmlformats.org/officeDocument/2006/relationships/image" Target="../media/image22.jpeg"/><Relationship Id="rId5" Type="http://schemas.openxmlformats.org/officeDocument/2006/relationships/hyperlink" Target="mailto:ludovic.charpentier@promes.cnrs.fr" TargetMode="External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18.jpeg"/><Relationship Id="rId36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31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microsoft.com/office/2007/relationships/hdphoto" Target="../media/hdphoto2.wdp"/><Relationship Id="rId22" Type="http://schemas.microsoft.com/office/2007/relationships/hdphoto" Target="../media/hdphoto6.wdp"/><Relationship Id="rId27" Type="http://schemas.openxmlformats.org/officeDocument/2006/relationships/image" Target="../media/image17.jpeg"/><Relationship Id="rId30" Type="http://schemas.openxmlformats.org/officeDocument/2006/relationships/image" Target="../media/image20.jpeg"/><Relationship Id="rId35" Type="http://schemas.openxmlformats.org/officeDocument/2006/relationships/hyperlink" Target="https://am-acts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6" y="180000"/>
            <a:ext cx="3145453" cy="180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250000"/>
            <a:ext cx="1800000" cy="180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140000"/>
            <a:ext cx="3498591" cy="180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799065" y="2511127"/>
            <a:ext cx="20880000" cy="3960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Caractérisation de matériaux en conditions extrêmes pour de nouveaux boucliers thermiques à refroidissement actif</a:t>
            </a:r>
            <a:endParaRPr lang="fr-FR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2400"/>
              </a:spcBef>
              <a:spcAft>
                <a:spcPts val="2400"/>
              </a:spcAft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H. TALLARON, L. CHARPENTIER, M. BALAT-PICHELIN</a:t>
            </a:r>
          </a:p>
          <a:p>
            <a:pPr algn="ctr">
              <a:spcAft>
                <a:spcPts val="2400"/>
              </a:spcAft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PROMES-CNRS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, 7 rue du four solaire, 66120 Font-Romeu Odeillo, France</a:t>
            </a:r>
          </a:p>
          <a:p>
            <a:pPr algn="ctr">
              <a:lnSpc>
                <a:spcPct val="114000"/>
              </a:lnSpc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* Contact :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ludovic.charpentier@promes.cnrs.fr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19999" y="8083484"/>
            <a:ext cx="28800000" cy="5220000"/>
          </a:xfrm>
          <a:prstGeom prst="rect">
            <a:avLst/>
          </a:prstGeom>
          <a:ln w="38100">
            <a:solidFill>
              <a:srgbClr val="44546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0" tIns="360000" rIns="360000" bIns="360000" rtlCol="0" anchor="ctr" anchorCtr="0">
            <a:noAutofit/>
          </a:bodyPr>
          <a:lstStyle/>
          <a:p>
            <a:pPr marL="571500" indent="-571500" algn="just">
              <a:lnSpc>
                <a:spcPct val="110000"/>
              </a:lnSpc>
              <a:spcAft>
                <a:spcPts val="2400"/>
              </a:spcAft>
              <a:buFont typeface="Arial" panose="020B0604020202020204" pitchFamily="34" charset="0"/>
              <a:buChar char="−"/>
            </a:pP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Le projet européen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M-ERA.Net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‘Additive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Actively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Cooled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Thermal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Shields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’ (AM-ACTS) qui a démarré le 1er mai 2022 (pour une période de 36 mois) vise à produire par fabrication additive de nouveaux boucliers thermiques en céramique ultra-réfractaire d’une part, et en alliage métallique d’autre part, avec un refroidissement actif intégré [1]. </a:t>
            </a:r>
            <a:endParaRPr lang="fr-F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10000"/>
              </a:lnSpc>
              <a:spcAft>
                <a:spcPts val="2400"/>
              </a:spcAft>
              <a:buFont typeface="Arial" panose="020B0604020202020204" pitchFamily="34" charset="0"/>
              <a:buChar char="−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un premier temps, il s’agit d’étudier le comportement à l’oxydation de matériaux céramiques (ZrB2/20%v. 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MoSi2 - ZBM)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élaborés selon des techniques différentes (Hot 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Pressing - HP -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Robocasting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- RC),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et de l’alliage Inconel 718 (Direct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- DED)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en utilisant le réacteur solaire MESOX (Moyen d’Essai Solaire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d’OXydation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) placé au foyer du four solaire de 6 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kW</a:t>
            </a:r>
            <a:r>
              <a:rPr lang="fr-FR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6000" indent="-576000" algn="just">
              <a:lnSpc>
                <a:spcPct val="110000"/>
              </a:lnSpc>
              <a:spcAft>
                <a:spcPts val="2400"/>
              </a:spcAft>
              <a:buFont typeface="Symbol" panose="05050102010706020507" pitchFamily="18" charset="2"/>
              <a:buChar char=""/>
            </a:pPr>
            <a:r>
              <a:rPr lang="fr-FR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travail vise à étudier l’influence du procédé d’élaboration sur le comportement d’un matériau céramique ou alliage métallique lors de conditions simulant celles rencontrées lors de rentrées atmosphériques</a:t>
            </a:r>
            <a:endParaRPr lang="fr-FR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20000" y="14869696"/>
            <a:ext cx="28800000" cy="6391702"/>
          </a:xfrm>
          <a:prstGeom prst="rect">
            <a:avLst/>
          </a:prstGeom>
          <a:ln w="38100">
            <a:solidFill>
              <a:srgbClr val="44546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0" tIns="360000" rIns="360000" bIns="360000" rtlCol="0" anchor="t" anchorCtr="0">
            <a:noAutofit/>
          </a:bodyPr>
          <a:lstStyle/>
          <a:p>
            <a:pPr marL="7200000">
              <a:spcAft>
                <a:spcPts val="2400"/>
              </a:spcAft>
            </a:pPr>
            <a:endParaRPr lang="fr-FR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0">
              <a:spcAft>
                <a:spcPts val="2400"/>
              </a:spcAft>
            </a:pPr>
            <a:endParaRPr lang="fr-F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19999" y="22748934"/>
            <a:ext cx="28800000" cy="11326974"/>
          </a:xfrm>
          <a:prstGeom prst="rect">
            <a:avLst/>
          </a:prstGeom>
          <a:ln w="38100">
            <a:solidFill>
              <a:srgbClr val="44546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0" tIns="360000" rIns="360000" bIns="360000" rtlCol="0" anchor="t" anchorCtr="0">
            <a:noAutofit/>
          </a:bodyPr>
          <a:lstStyle/>
          <a:p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20000" y="6826846"/>
            <a:ext cx="2880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4546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fr-FR" sz="4800" b="1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 et objectifs</a:t>
            </a:r>
            <a:endParaRPr lang="fr-FR" sz="4800" b="1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20000" y="13555908"/>
            <a:ext cx="2880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4546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fr-FR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Équipement e</a:t>
            </a:r>
            <a:r>
              <a:rPr lang="fr-FR" sz="4800" b="1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xpérime</a:t>
            </a:r>
            <a:r>
              <a:rPr lang="fr-FR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ntal</a:t>
            </a:r>
            <a:endParaRPr lang="fr-FR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17676" y="21477783"/>
            <a:ext cx="2880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4546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fr-FR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endParaRPr lang="fr-FR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60000" y="15309300"/>
            <a:ext cx="11584171" cy="16407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360000" tIns="180000" rIns="360000" bIns="180000" rtlCol="0" anchor="ctr" anchorCtr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4000" b="1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MESOX (Moyen d’Essai Solaire d’Oxydation)</a:t>
            </a:r>
          </a:p>
          <a:p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(placé au point focal du four solaire de 6 kW) 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0110949" y="20317107"/>
            <a:ext cx="8640000" cy="1080000"/>
          </a:xfrm>
          <a:prstGeom prst="rect">
            <a:avLst/>
          </a:prstGeom>
          <a:noFill/>
        </p:spPr>
        <p:txBody>
          <a:bodyPr wrap="square" lIns="360000" tIns="0" rIns="360000" bIns="0" rtlCol="0" anchor="t" anchorCtr="0">
            <a:noAutofit/>
          </a:bodyPr>
          <a:lstStyle/>
          <a:p>
            <a:pPr algn="ctr"/>
            <a:r>
              <a:rPr lang="fr-F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Profil type de température et de flux solaire</a:t>
            </a:r>
          </a:p>
          <a:p>
            <a:pPr algn="ctr"/>
            <a:r>
              <a:rPr lang="fr-F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(essai sur ZBM, HP) à 1830 K)</a:t>
            </a:r>
            <a:endParaRPr lang="fr-F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336171" y="16956190"/>
            <a:ext cx="8180054" cy="3995279"/>
          </a:xfrm>
          <a:prstGeom prst="rect">
            <a:avLst/>
          </a:prstGeom>
          <a:noFill/>
        </p:spPr>
        <p:txBody>
          <a:bodyPr wrap="square" lIns="360000" tIns="180000" rIns="360000" bIns="180000" rtlCol="0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 opératoires :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ous air avec oxygène dissocié (≈70%)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pression :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1000 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Température contrôlée par pyrométrie optique à 5µm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Maintien 5 minutes à température constante 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20000" y="41970841"/>
            <a:ext cx="28800000" cy="855958"/>
          </a:xfrm>
          <a:prstGeom prst="rect">
            <a:avLst/>
          </a:prstGeom>
          <a:ln w="381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tIns="180000" rIns="180000" bIns="180000" rtlCol="0" anchor="b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pc="-1" dirty="0" err="1" smtClean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Journées</a:t>
            </a:r>
            <a:r>
              <a:rPr lang="en-US" sz="3200" b="1" spc="-1" dirty="0" smtClean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1" dirty="0" err="1" smtClean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Annuelles</a:t>
            </a:r>
            <a:r>
              <a:rPr lang="en-US" sz="3200" b="1" spc="-1" dirty="0" smtClean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du GDR TAMARYS</a:t>
            </a:r>
            <a:r>
              <a:rPr lang="fr-FR" sz="3200" b="1" spc="-1" dirty="0" smtClean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200" b="1" spc="-1" dirty="0" smtClean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Nancy, Campus ARTEM </a:t>
            </a:r>
            <a:r>
              <a:rPr lang="fr-FR" sz="3200" b="1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200" b="1" spc="-1" dirty="0" smtClean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26-28 </a:t>
            </a:r>
            <a:r>
              <a:rPr lang="fr-FR" sz="3200" b="1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juin </a:t>
            </a:r>
            <a:r>
              <a:rPr lang="fr-FR" sz="3200" b="1" spc="-1" dirty="0" smtClean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sz="3200" b="1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720000" y="34214032"/>
            <a:ext cx="28800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44546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0" tIns="360000" rIns="360000" bIns="360000" rtlCol="0" anchor="ctr" anchorCtr="0">
            <a:noAutofit/>
          </a:bodyPr>
          <a:lstStyle/>
          <a:p>
            <a:pPr algn="ctr"/>
            <a:r>
              <a:rPr lang="fr-FR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&amp; perspectives</a:t>
            </a:r>
            <a:endParaRPr lang="fr-FR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720000" y="35416882"/>
            <a:ext cx="28800000" cy="4596333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0" tIns="360000" rIns="360000" bIns="360000" rtlCol="0" anchor="t" anchorCtr="0">
            <a:noAutofit/>
          </a:bodyPr>
          <a:lstStyle/>
          <a:p>
            <a:pPr marL="571500" indent="-571500" algn="just"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 plus faible densité des échantillons ZBM obtenus par 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Robocasting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par rapport </a:t>
            </a:r>
            <a:r>
              <a:rPr lang="fr-FR" sz="3200" smtClean="0">
                <a:latin typeface="Arial" panose="020B0604020202020204" pitchFamily="34" charset="0"/>
                <a:cs typeface="Arial" panose="020B0604020202020204" pitchFamily="34" charset="0"/>
              </a:rPr>
              <a:t>à celle 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 échantillons obtenus par Hot Pressing semble favoriser la croissance de couches d’oxyde. La faible variation de gain de masse avec la température peut être due à l’élimination du silicium par oxydation active comme observé précédemment sur des composition ZrB</a:t>
            </a:r>
            <a:r>
              <a:rPr lang="fr-FR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[2]</a:t>
            </a:r>
          </a:p>
          <a:p>
            <a:pPr marL="571500" indent="-571500" algn="just">
              <a:lnSpc>
                <a:spcPct val="110000"/>
              </a:lnSpc>
              <a:spcAft>
                <a:spcPts val="2400"/>
              </a:spcAft>
              <a:buFont typeface="Arial" panose="020B0604020202020204" pitchFamily="34" charset="0"/>
              <a:buChar char="−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Le gain en masse de l’Inconel 718 augmente avec la température comme observé sur des alliages obtenus par procédés métallurgiques conventionnels [3]</a:t>
            </a:r>
          </a:p>
          <a:p>
            <a:pPr marL="571500" indent="-571500" algn="just">
              <a:lnSpc>
                <a:spcPct val="110000"/>
              </a:lnSpc>
              <a:spcAft>
                <a:spcPts val="2400"/>
              </a:spcAft>
              <a:buFont typeface="Symbol" panose="05050102010706020507" pitchFamily="18" charset="2"/>
              <a:buChar char="Þ"/>
            </a:pPr>
            <a:r>
              <a:rPr lang="fr-FR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Des caractérisations complémentaires sont en cours (DRX, MEB avec EDS) pour identifier la composition des différentes couches d’oxyde obtenues et confirmer les hypothèses avancées.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865" y="715810"/>
            <a:ext cx="5157616" cy="102364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119" y="3456"/>
            <a:ext cx="2579766" cy="261945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66960" y="2537560"/>
            <a:ext cx="2682079" cy="2890277"/>
          </a:xfrm>
          <a:prstGeom prst="rect">
            <a:avLst/>
          </a:prstGeom>
        </p:spPr>
      </p:pic>
      <p:pic>
        <p:nvPicPr>
          <p:cNvPr id="71" name="Image 70" descr="100_064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6616" y="15119333"/>
            <a:ext cx="4488741" cy="598498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43208" y="17438157"/>
            <a:ext cx="2279524" cy="2229607"/>
          </a:xfrm>
          <a:prstGeom prst="rect">
            <a:avLst/>
          </a:prstGeom>
        </p:spPr>
      </p:pic>
      <p:grpSp>
        <p:nvGrpSpPr>
          <p:cNvPr id="73" name="Groupe 72">
            <a:extLst/>
          </p:cNvPr>
          <p:cNvGrpSpPr/>
          <p:nvPr/>
        </p:nvGrpSpPr>
        <p:grpSpPr>
          <a:xfrm>
            <a:off x="2390849" y="22863995"/>
            <a:ext cx="5150486" cy="3323589"/>
            <a:chOff x="0" y="0"/>
            <a:chExt cx="5151057" cy="3323986"/>
          </a:xfrm>
        </p:grpSpPr>
        <p:pic>
          <p:nvPicPr>
            <p:cNvPr id="74" name="Image 73">
              <a:extLst/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9" t="735" r="45626" b="51595"/>
            <a:stretch/>
          </p:blipFill>
          <p:spPr>
            <a:xfrm rot="5400000">
              <a:off x="424751" y="-44443"/>
              <a:ext cx="1499532" cy="1588422"/>
            </a:xfrm>
            <a:prstGeom prst="rect">
              <a:avLst/>
            </a:prstGeom>
          </p:spPr>
        </p:pic>
        <p:pic>
          <p:nvPicPr>
            <p:cNvPr id="75" name="Image 74">
              <a:extLst/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8" t="1812" r="43776" b="50518"/>
            <a:stretch/>
          </p:blipFill>
          <p:spPr>
            <a:xfrm rot="5400000">
              <a:off x="2013171" y="-44441"/>
              <a:ext cx="1499533" cy="1588421"/>
            </a:xfrm>
            <a:prstGeom prst="rect">
              <a:avLst/>
            </a:prstGeom>
          </p:spPr>
        </p:pic>
        <p:pic>
          <p:nvPicPr>
            <p:cNvPr id="76" name="Image 75">
              <a:extLst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9" t="4386" r="44832" b="52158"/>
            <a:stretch/>
          </p:blipFill>
          <p:spPr>
            <a:xfrm rot="5400000">
              <a:off x="3601353" y="-44202"/>
              <a:ext cx="1500013" cy="1588422"/>
            </a:xfrm>
            <a:prstGeom prst="rect">
              <a:avLst/>
            </a:prstGeom>
          </p:spPr>
        </p:pic>
        <p:pic>
          <p:nvPicPr>
            <p:cNvPr id="77" name="Image 76">
              <a:extLst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7" t="25253" r="24381" b="35743"/>
            <a:stretch/>
          </p:blipFill>
          <p:spPr>
            <a:xfrm>
              <a:off x="380306" y="1499534"/>
              <a:ext cx="4770751" cy="1455120"/>
            </a:xfrm>
            <a:prstGeom prst="rect">
              <a:avLst/>
            </a:prstGeom>
          </p:spPr>
        </p:pic>
        <p:sp>
          <p:nvSpPr>
            <p:cNvPr id="78" name="ZoneTexte 38">
              <a:extLst/>
            </p:cNvPr>
            <p:cNvSpPr txBox="1"/>
            <p:nvPr/>
          </p:nvSpPr>
          <p:spPr>
            <a:xfrm rot="16200000">
              <a:off x="-562018" y="565100"/>
              <a:ext cx="149953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AVANT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9" name="ZoneTexte 39">
              <a:extLst/>
            </p:cNvPr>
            <p:cNvSpPr txBox="1"/>
            <p:nvPr/>
          </p:nvSpPr>
          <p:spPr>
            <a:xfrm rot="16200000">
              <a:off x="-542895" y="2042427"/>
              <a:ext cx="145512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APRÈS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0" name="ZoneTexte 41">
              <a:extLst/>
            </p:cNvPr>
            <p:cNvSpPr txBox="1"/>
            <p:nvPr/>
          </p:nvSpPr>
          <p:spPr>
            <a:xfrm>
              <a:off x="369332" y="2954654"/>
              <a:ext cx="159939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1830 K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1" name="ZoneTexte 42">
              <a:extLst/>
            </p:cNvPr>
            <p:cNvSpPr txBox="1"/>
            <p:nvPr/>
          </p:nvSpPr>
          <p:spPr>
            <a:xfrm>
              <a:off x="1968727" y="2954654"/>
              <a:ext cx="158842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1980 K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2" name="ZoneTexte 43">
              <a:extLst/>
            </p:cNvPr>
            <p:cNvSpPr txBox="1"/>
            <p:nvPr/>
          </p:nvSpPr>
          <p:spPr>
            <a:xfrm>
              <a:off x="3557148" y="2954654"/>
              <a:ext cx="158842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2190 K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83" name="Groupe 82">
            <a:extLst/>
          </p:cNvPr>
          <p:cNvGrpSpPr/>
          <p:nvPr/>
        </p:nvGrpSpPr>
        <p:grpSpPr>
          <a:xfrm>
            <a:off x="2398872" y="26361524"/>
            <a:ext cx="4924425" cy="3268346"/>
            <a:chOff x="0" y="0"/>
            <a:chExt cx="4924636" cy="3268782"/>
          </a:xfrm>
        </p:grpSpPr>
        <p:pic>
          <p:nvPicPr>
            <p:cNvPr id="84" name="Image 83">
              <a:extLst/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0" t="3926" r="44742" b="51092"/>
            <a:stretch/>
          </p:blipFill>
          <p:spPr>
            <a:xfrm rot="5400000">
              <a:off x="392904" y="-23565"/>
              <a:ext cx="1451728" cy="1498863"/>
            </a:xfrm>
            <a:prstGeom prst="rect">
              <a:avLst/>
            </a:prstGeom>
          </p:spPr>
        </p:pic>
        <p:pic>
          <p:nvPicPr>
            <p:cNvPr id="85" name="Image 84">
              <a:extLst/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65" t="1196" r="45167" b="52060"/>
            <a:stretch/>
          </p:blipFill>
          <p:spPr>
            <a:xfrm rot="5400000">
              <a:off x="1921121" y="-52920"/>
              <a:ext cx="1451729" cy="1557573"/>
            </a:xfrm>
            <a:prstGeom prst="rect">
              <a:avLst/>
            </a:prstGeom>
          </p:spPr>
        </p:pic>
        <p:pic>
          <p:nvPicPr>
            <p:cNvPr id="86" name="Image 85">
              <a:extLst/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4" t="3877" r="45417" b="51141"/>
            <a:stretch/>
          </p:blipFill>
          <p:spPr>
            <a:xfrm rot="5400000">
              <a:off x="3449339" y="-23565"/>
              <a:ext cx="1451730" cy="1498865"/>
            </a:xfrm>
            <a:prstGeom prst="rect">
              <a:avLst/>
            </a:prstGeom>
          </p:spPr>
        </p:pic>
        <p:sp>
          <p:nvSpPr>
            <p:cNvPr id="87" name="ZoneTexte 9">
              <a:extLst/>
            </p:cNvPr>
            <p:cNvSpPr txBox="1"/>
            <p:nvPr/>
          </p:nvSpPr>
          <p:spPr>
            <a:xfrm rot="16200000">
              <a:off x="-541197" y="541200"/>
              <a:ext cx="145173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AVANT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88" name="Image 87">
              <a:extLst/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4" t="31899" r="21830" b="29812"/>
            <a:stretch/>
          </p:blipFill>
          <p:spPr>
            <a:xfrm>
              <a:off x="369333" y="1447722"/>
              <a:ext cx="4555303" cy="1451728"/>
            </a:xfrm>
            <a:prstGeom prst="rect">
              <a:avLst/>
            </a:prstGeom>
          </p:spPr>
        </p:pic>
        <p:sp>
          <p:nvSpPr>
            <p:cNvPr id="89" name="ZoneTexte 12">
              <a:extLst/>
            </p:cNvPr>
            <p:cNvSpPr txBox="1"/>
            <p:nvPr/>
          </p:nvSpPr>
          <p:spPr>
            <a:xfrm rot="16200000">
              <a:off x="-541198" y="1988920"/>
              <a:ext cx="145172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APRÈS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0" name="ZoneTexte 13">
              <a:extLst/>
            </p:cNvPr>
            <p:cNvSpPr txBox="1"/>
            <p:nvPr/>
          </p:nvSpPr>
          <p:spPr>
            <a:xfrm>
              <a:off x="369334" y="2899450"/>
              <a:ext cx="149886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1840 K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1" name="ZoneTexte 14">
              <a:extLst/>
            </p:cNvPr>
            <p:cNvSpPr txBox="1"/>
            <p:nvPr/>
          </p:nvSpPr>
          <p:spPr>
            <a:xfrm>
              <a:off x="1868197" y="2899450"/>
              <a:ext cx="155757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2000 K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2" name="ZoneTexte 15">
              <a:extLst/>
            </p:cNvPr>
            <p:cNvSpPr txBox="1"/>
            <p:nvPr/>
          </p:nvSpPr>
          <p:spPr>
            <a:xfrm>
              <a:off x="3425771" y="2899450"/>
              <a:ext cx="149886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2200 K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93" name="Groupe 92">
            <a:extLst/>
          </p:cNvPr>
          <p:cNvGrpSpPr>
            <a:grpSpLocks noChangeAspect="1"/>
          </p:cNvGrpSpPr>
          <p:nvPr/>
        </p:nvGrpSpPr>
        <p:grpSpPr>
          <a:xfrm>
            <a:off x="2398872" y="29823596"/>
            <a:ext cx="4581112" cy="3206442"/>
            <a:chOff x="0" y="0"/>
            <a:chExt cx="3436718" cy="2405534"/>
          </a:xfrm>
        </p:grpSpPr>
        <p:pic>
          <p:nvPicPr>
            <p:cNvPr id="94" name="Image 93">
              <a:extLst/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38" t="34063" r="50000" b="39344"/>
            <a:stretch/>
          </p:blipFill>
          <p:spPr>
            <a:xfrm rot="5400000">
              <a:off x="2427926" y="1027411"/>
              <a:ext cx="1018096" cy="999488"/>
            </a:xfrm>
            <a:prstGeom prst="rect">
              <a:avLst/>
            </a:prstGeom>
          </p:spPr>
        </p:pic>
        <p:pic>
          <p:nvPicPr>
            <p:cNvPr id="95" name="Image 94">
              <a:extLst/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02" t="33755" r="53252" b="35408"/>
            <a:stretch/>
          </p:blipFill>
          <p:spPr>
            <a:xfrm rot="5400000">
              <a:off x="1414421" y="1013393"/>
              <a:ext cx="1018096" cy="1027522"/>
            </a:xfrm>
            <a:prstGeom prst="rect">
              <a:avLst/>
            </a:prstGeom>
          </p:spPr>
        </p:pic>
        <p:pic>
          <p:nvPicPr>
            <p:cNvPr id="96" name="Image 95">
              <a:extLst/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0" t="33479" r="51040" b="40538"/>
            <a:stretch/>
          </p:blipFill>
          <p:spPr>
            <a:xfrm rot="5400000">
              <a:off x="388600" y="1013393"/>
              <a:ext cx="1018096" cy="1027521"/>
            </a:xfrm>
            <a:prstGeom prst="rect">
              <a:avLst/>
            </a:prstGeom>
          </p:spPr>
        </p:pic>
        <p:sp>
          <p:nvSpPr>
            <p:cNvPr id="97" name="ZoneTexte 15">
              <a:extLst/>
            </p:cNvPr>
            <p:cNvSpPr txBox="1"/>
            <p:nvPr/>
          </p:nvSpPr>
          <p:spPr>
            <a:xfrm>
              <a:off x="382181" y="2036202"/>
              <a:ext cx="102752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1400 K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98" name="Image 97">
              <a:extLst/>
            </p:cNvPr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9" t="12044" r="48356" b="59903"/>
            <a:stretch/>
          </p:blipFill>
          <p:spPr>
            <a:xfrm rot="5400000">
              <a:off x="386888" y="-4713"/>
              <a:ext cx="1018102" cy="1027527"/>
            </a:xfrm>
            <a:prstGeom prst="rect">
              <a:avLst/>
            </a:prstGeom>
          </p:spPr>
        </p:pic>
        <p:sp>
          <p:nvSpPr>
            <p:cNvPr id="99" name="ZoneTexte 16">
              <a:extLst/>
            </p:cNvPr>
            <p:cNvSpPr txBox="1"/>
            <p:nvPr/>
          </p:nvSpPr>
          <p:spPr>
            <a:xfrm>
              <a:off x="1409707" y="2036202"/>
              <a:ext cx="102752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1500 K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0" name="ZoneTexte 17">
              <a:extLst/>
            </p:cNvPr>
            <p:cNvSpPr txBox="1"/>
            <p:nvPr/>
          </p:nvSpPr>
          <p:spPr>
            <a:xfrm>
              <a:off x="2437228" y="2036202"/>
              <a:ext cx="99948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1620 K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1" name="ZoneTexte 18">
              <a:extLst/>
            </p:cNvPr>
            <p:cNvSpPr txBox="1"/>
            <p:nvPr/>
          </p:nvSpPr>
          <p:spPr>
            <a:xfrm rot="16200000">
              <a:off x="-324384" y="324388"/>
              <a:ext cx="101809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AVANT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02" name="Image 101">
              <a:extLst/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60" t="11924" r="48290" b="60090"/>
            <a:stretch/>
          </p:blipFill>
          <p:spPr>
            <a:xfrm rot="5400000">
              <a:off x="2427922" y="9313"/>
              <a:ext cx="1018098" cy="999489"/>
            </a:xfrm>
            <a:prstGeom prst="rect">
              <a:avLst/>
            </a:prstGeom>
          </p:spPr>
        </p:pic>
        <p:pic>
          <p:nvPicPr>
            <p:cNvPr id="103" name="Image 102">
              <a:extLst/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63" t="14589" r="47492" b="54574"/>
            <a:stretch/>
          </p:blipFill>
          <p:spPr>
            <a:xfrm rot="5400000">
              <a:off x="1414420" y="-4704"/>
              <a:ext cx="1018096" cy="1027523"/>
            </a:xfrm>
            <a:prstGeom prst="rect">
              <a:avLst/>
            </a:prstGeom>
          </p:spPr>
        </p:pic>
        <p:sp>
          <p:nvSpPr>
            <p:cNvPr id="104" name="ZoneTexte 33">
              <a:extLst/>
            </p:cNvPr>
            <p:cNvSpPr txBox="1"/>
            <p:nvPr/>
          </p:nvSpPr>
          <p:spPr>
            <a:xfrm rot="16200000">
              <a:off x="-324383" y="1342485"/>
              <a:ext cx="101809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APRÈS</a:t>
              </a:r>
              <a:endParaRPr lang="fr-FR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05" name="ZoneTexte 104"/>
          <p:cNvSpPr txBox="1"/>
          <p:nvPr/>
        </p:nvSpPr>
        <p:spPr>
          <a:xfrm>
            <a:off x="1449228" y="33082878"/>
            <a:ext cx="6699673" cy="1080000"/>
          </a:xfrm>
          <a:prstGeom prst="rect">
            <a:avLst/>
          </a:prstGeom>
          <a:noFill/>
        </p:spPr>
        <p:txBody>
          <a:bodyPr wrap="square" lIns="360000" tIns="0" rIns="360000" bIns="0" rtlCol="0" anchor="t" anchorCtr="0">
            <a:noAutofit/>
          </a:bodyPr>
          <a:lstStyle/>
          <a:p>
            <a:pPr algn="ctr"/>
            <a:r>
              <a:rPr lang="fr-F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Photographie des échantillons avant et après essais sur MESOX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618181" y="24045319"/>
            <a:ext cx="1761693" cy="1080000"/>
          </a:xfrm>
          <a:prstGeom prst="rect">
            <a:avLst/>
          </a:prstGeom>
          <a:noFill/>
        </p:spPr>
        <p:txBody>
          <a:bodyPr wrap="square" lIns="360000" tIns="0" rIns="360000" bIns="0" rtlCol="0" anchor="t" anchorCtr="0">
            <a:noAutofit/>
          </a:bodyPr>
          <a:lstStyle/>
          <a:p>
            <a:pPr algn="ctr"/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ZBM</a:t>
            </a:r>
          </a:p>
          <a:p>
            <a:pPr algn="ctr"/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HP</a:t>
            </a:r>
          </a:p>
        </p:txBody>
      </p:sp>
      <p:sp>
        <p:nvSpPr>
          <p:cNvPr id="107" name="ZoneTexte 106"/>
          <p:cNvSpPr txBox="1"/>
          <p:nvPr/>
        </p:nvSpPr>
        <p:spPr>
          <a:xfrm>
            <a:off x="739274" y="27242633"/>
            <a:ext cx="1761693" cy="930429"/>
          </a:xfrm>
          <a:prstGeom prst="rect">
            <a:avLst/>
          </a:prstGeom>
          <a:noFill/>
        </p:spPr>
        <p:txBody>
          <a:bodyPr wrap="square" lIns="360000" tIns="0" rIns="360000" bIns="0" rtlCol="0" anchor="t" anchorCtr="0">
            <a:noAutofit/>
          </a:bodyPr>
          <a:lstStyle/>
          <a:p>
            <a:pPr algn="ctr"/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ZBM</a:t>
            </a:r>
          </a:p>
          <a:p>
            <a:pPr algn="ctr"/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RC</a:t>
            </a:r>
          </a:p>
        </p:txBody>
      </p:sp>
      <p:sp>
        <p:nvSpPr>
          <p:cNvPr id="108" name="ZoneTexte 107"/>
          <p:cNvSpPr txBox="1"/>
          <p:nvPr/>
        </p:nvSpPr>
        <p:spPr>
          <a:xfrm>
            <a:off x="678588" y="30813256"/>
            <a:ext cx="1761693" cy="930429"/>
          </a:xfrm>
          <a:prstGeom prst="rect">
            <a:avLst/>
          </a:prstGeom>
          <a:noFill/>
        </p:spPr>
        <p:txBody>
          <a:bodyPr wrap="square" lIns="360000" tIns="0" rIns="360000" bIns="0" rtlCol="0" anchor="t" anchorCtr="0">
            <a:noAutofit/>
          </a:bodyPr>
          <a:lstStyle/>
          <a:p>
            <a:pPr algn="ctr"/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I718</a:t>
            </a:r>
          </a:p>
          <a:p>
            <a:pPr algn="ctr"/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DED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708939" y="23060151"/>
            <a:ext cx="7291124" cy="437855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1297865" y="23093414"/>
            <a:ext cx="7290000" cy="4377882"/>
          </a:xfrm>
          <a:prstGeom prst="rect">
            <a:avLst/>
          </a:prstGeom>
        </p:spPr>
      </p:pic>
      <p:sp>
        <p:nvSpPr>
          <p:cNvPr id="110" name="ZoneTexte 109"/>
          <p:cNvSpPr txBox="1"/>
          <p:nvPr/>
        </p:nvSpPr>
        <p:spPr>
          <a:xfrm>
            <a:off x="10708939" y="27618708"/>
            <a:ext cx="6699673" cy="1080000"/>
          </a:xfrm>
          <a:prstGeom prst="rect">
            <a:avLst/>
          </a:prstGeom>
          <a:noFill/>
        </p:spPr>
        <p:txBody>
          <a:bodyPr wrap="square" lIns="360000" tIns="0" rIns="360000" bIns="0" rtlCol="0" anchor="t" anchorCtr="0">
            <a:noAutofit/>
          </a:bodyPr>
          <a:lstStyle/>
          <a:p>
            <a:pPr algn="ctr"/>
            <a:r>
              <a:rPr lang="fr-F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Variation du gain en masse avec la température, échantillons ZBM</a:t>
            </a:r>
          </a:p>
        </p:txBody>
      </p:sp>
      <p:sp>
        <p:nvSpPr>
          <p:cNvPr id="111" name="ZoneTexte 110"/>
          <p:cNvSpPr txBox="1"/>
          <p:nvPr/>
        </p:nvSpPr>
        <p:spPr>
          <a:xfrm>
            <a:off x="14755854" y="19796643"/>
            <a:ext cx="4922370" cy="1102939"/>
          </a:xfrm>
          <a:prstGeom prst="rect">
            <a:avLst/>
          </a:prstGeom>
          <a:noFill/>
        </p:spPr>
        <p:txBody>
          <a:bodyPr wrap="square" lIns="360000" tIns="0" rIns="360000" bIns="0" rtlCol="0" anchor="t" anchorCtr="0">
            <a:noAutofit/>
          </a:bodyPr>
          <a:lstStyle/>
          <a:p>
            <a:pPr algn="ctr"/>
            <a:r>
              <a:rPr lang="fr-F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Plasma d’air autour d’un échantillon ZBM, HP</a:t>
            </a:r>
            <a:endParaRPr lang="fr-F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22172034" y="27524731"/>
            <a:ext cx="6699673" cy="1080000"/>
          </a:xfrm>
          <a:prstGeom prst="rect">
            <a:avLst/>
          </a:prstGeom>
          <a:noFill/>
        </p:spPr>
        <p:txBody>
          <a:bodyPr wrap="square" lIns="360000" tIns="0" rIns="360000" bIns="0" rtlCol="0" anchor="t" anchorCtr="0">
            <a:noAutofit/>
          </a:bodyPr>
          <a:lstStyle/>
          <a:p>
            <a:pPr algn="ctr"/>
            <a:r>
              <a:rPr lang="fr-F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Variation du gain en masse avec la température, échantillons Inconel 718</a:t>
            </a:r>
          </a:p>
        </p:txBody>
      </p:sp>
      <p:sp>
        <p:nvSpPr>
          <p:cNvPr id="113" name="ZoneTexte 112"/>
          <p:cNvSpPr txBox="1"/>
          <p:nvPr/>
        </p:nvSpPr>
        <p:spPr>
          <a:xfrm>
            <a:off x="7955023" y="28863853"/>
            <a:ext cx="11823031" cy="4837280"/>
          </a:xfrm>
          <a:prstGeom prst="rect">
            <a:avLst/>
          </a:prstGeom>
          <a:noFill/>
        </p:spPr>
        <p:txBody>
          <a:bodyPr wrap="square" lIns="360000" tIns="0" rIns="360000" bIns="0" rtlCol="0" anchor="t" anchorCtr="0"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Gains en masse plus importants pour les échantillons ZBM RC </a:t>
            </a:r>
          </a:p>
          <a:p>
            <a:pPr marL="457200" indent="-457200">
              <a:spcBef>
                <a:spcPts val="1200"/>
              </a:spcBef>
              <a:spcAft>
                <a:spcPts val="2400"/>
              </a:spcAft>
              <a:buFont typeface="Symbol" panose="05050102010706020507" pitchFamily="18" charset="2"/>
              <a:buChar char="Þ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Hypothèse: porosité plus importante (</a:t>
            </a:r>
            <a:r>
              <a:rPr lang="fr-FR" sz="32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fr-FR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RC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≈ 4,9 g cm</a:t>
            </a:r>
            <a:r>
              <a:rPr lang="fr-FR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FR" sz="32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fr-FR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HP</a:t>
            </a:r>
            <a:r>
              <a:rPr lang="fr-FR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≈ 5,5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fr-FR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), donc diffusion de l’oxygène facilitée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Gains en masse qui varient faiblement avec T pour le ZBM RC, gains plus faibles au-delà de 2000 K pour ZBM HP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200"/>
              </a:spcBef>
              <a:buFont typeface="Symbol" panose="05050102010706020507" pitchFamily="18" charset="2"/>
              <a:buChar char="Þ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Hypothèse: volatilisation de la silice au-delà de 2000 K comme observé sur d’autres compositions [2] </a:t>
            </a:r>
          </a:p>
        </p:txBody>
      </p:sp>
      <p:sp>
        <p:nvSpPr>
          <p:cNvPr id="114" name="ZoneTexte 113"/>
          <p:cNvSpPr txBox="1"/>
          <p:nvPr/>
        </p:nvSpPr>
        <p:spPr>
          <a:xfrm>
            <a:off x="21088350" y="28761118"/>
            <a:ext cx="7783356" cy="4073240"/>
          </a:xfrm>
          <a:prstGeom prst="rect">
            <a:avLst/>
          </a:prstGeom>
          <a:noFill/>
        </p:spPr>
        <p:txBody>
          <a:bodyPr wrap="square" lIns="360000" tIns="0" rIns="360000" bIns="0" rtlCol="0" anchor="t" anchorCtr="0"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Augmentation du gain en masse de l’Inconel 718 avec T</a:t>
            </a:r>
          </a:p>
          <a:p>
            <a:pPr marL="457200" indent="-457200">
              <a:spcBef>
                <a:spcPts val="1200"/>
              </a:spcBef>
              <a:buFont typeface="Symbol" panose="05050102010706020507" pitchFamily="18" charset="2"/>
              <a:buChar char="Þ"/>
            </a:pPr>
            <a:r>
              <a:rPr lang="fr-F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Cohérent avec des résultats antérieurs sur des alliages élaborés par métallurgie conventionnelle, en lien probable avec la croissance de divers oxydes métalliques (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NiNb</a:t>
            </a:r>
            <a:r>
              <a:rPr lang="pt-BR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0.66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, CrNbO</a:t>
            </a:r>
            <a:r>
              <a:rPr lang="pt-BR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, Fe</a:t>
            </a:r>
            <a:r>
              <a:rPr lang="pt-BR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, Fe</a:t>
            </a:r>
            <a:r>
              <a:rPr lang="pt-BR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et/ou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FeCr</a:t>
            </a:r>
            <a:r>
              <a:rPr lang="pt-BR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et/ou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NiFe</a:t>
            </a:r>
            <a:r>
              <a:rPr lang="pt-BR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...) [3]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10699" y="40135275"/>
            <a:ext cx="28800000" cy="19697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u="sng" dirty="0" smtClean="0"/>
              <a:t>Références</a:t>
            </a:r>
            <a:r>
              <a:rPr lang="fr-FR" sz="2800" dirty="0" smtClean="0"/>
              <a:t>:</a:t>
            </a:r>
          </a:p>
          <a:p>
            <a:r>
              <a:rPr lang="fr-FR" sz="2800" dirty="0"/>
              <a:t>[1] ‘Additive </a:t>
            </a:r>
            <a:r>
              <a:rPr lang="fr-FR" sz="2800" dirty="0" err="1"/>
              <a:t>Manufacturing</a:t>
            </a:r>
            <a:r>
              <a:rPr lang="fr-FR" sz="2800" dirty="0"/>
              <a:t> of </a:t>
            </a:r>
            <a:r>
              <a:rPr lang="fr-FR" sz="2800" dirty="0" err="1"/>
              <a:t>Actively</a:t>
            </a:r>
            <a:r>
              <a:rPr lang="fr-FR" sz="2800" dirty="0"/>
              <a:t> </a:t>
            </a:r>
            <a:r>
              <a:rPr lang="fr-FR" sz="2800" dirty="0" err="1"/>
              <a:t>Cooled</a:t>
            </a:r>
            <a:r>
              <a:rPr lang="fr-FR" sz="2800" dirty="0"/>
              <a:t> Thermal </a:t>
            </a:r>
            <a:r>
              <a:rPr lang="fr-FR" sz="2800" dirty="0" err="1"/>
              <a:t>Shields</a:t>
            </a:r>
            <a:r>
              <a:rPr lang="fr-FR" sz="2800" dirty="0"/>
              <a:t>’  </a:t>
            </a:r>
            <a:r>
              <a:rPr lang="fr-FR" sz="2800" u="sng" dirty="0">
                <a:hlinkClick r:id="rId35"/>
              </a:rPr>
              <a:t>https://am-acts.eu/</a:t>
            </a:r>
            <a:r>
              <a:rPr lang="fr-FR" sz="2800" dirty="0"/>
              <a:t> (Dernier accès le 7 juin 2023)</a:t>
            </a:r>
          </a:p>
          <a:p>
            <a:r>
              <a:rPr lang="fr-FR" sz="2800" dirty="0"/>
              <a:t>[2] D. </a:t>
            </a:r>
            <a:r>
              <a:rPr lang="fr-FR" sz="2800" dirty="0" err="1"/>
              <a:t>Alfano</a:t>
            </a:r>
            <a:r>
              <a:rPr lang="fr-FR" sz="2800" dirty="0"/>
              <a:t> et al., ‘Microstructural </a:t>
            </a:r>
            <a:r>
              <a:rPr lang="fr-FR" sz="2800" dirty="0" err="1"/>
              <a:t>characterization</a:t>
            </a:r>
            <a:r>
              <a:rPr lang="fr-FR" sz="2800" dirty="0"/>
              <a:t> of ZrB</a:t>
            </a:r>
            <a:r>
              <a:rPr lang="fr-FR" sz="2800" baseline="-25000" dirty="0"/>
              <a:t>2</a:t>
            </a:r>
            <a:r>
              <a:rPr lang="fr-FR" sz="2800" dirty="0"/>
              <a:t>–</a:t>
            </a:r>
            <a:r>
              <a:rPr lang="fr-FR" sz="2800" dirty="0" err="1"/>
              <a:t>SiC</a:t>
            </a:r>
            <a:r>
              <a:rPr lang="fr-FR" sz="2800" dirty="0"/>
              <a:t> </a:t>
            </a:r>
            <a:r>
              <a:rPr lang="fr-FR" sz="2800" dirty="0" err="1"/>
              <a:t>based</a:t>
            </a:r>
            <a:r>
              <a:rPr lang="fr-FR" sz="2800" dirty="0"/>
              <a:t> UHTC </a:t>
            </a:r>
            <a:r>
              <a:rPr lang="fr-FR" sz="2800" dirty="0" err="1"/>
              <a:t>tested</a:t>
            </a:r>
            <a:r>
              <a:rPr lang="fr-FR" sz="2800" dirty="0"/>
              <a:t> in the MESOX plasma </a:t>
            </a:r>
            <a:r>
              <a:rPr lang="fr-FR" sz="2800" dirty="0" err="1"/>
              <a:t>facility</a:t>
            </a:r>
            <a:r>
              <a:rPr lang="fr-FR" sz="2800" dirty="0"/>
              <a:t>’, Journal of the </a:t>
            </a:r>
            <a:r>
              <a:rPr lang="fr-FR" sz="2800" dirty="0" err="1"/>
              <a:t>European</a:t>
            </a:r>
            <a:r>
              <a:rPr lang="fr-FR" sz="2800" dirty="0"/>
              <a:t> </a:t>
            </a:r>
            <a:r>
              <a:rPr lang="fr-FR" sz="2800" dirty="0" err="1"/>
              <a:t>Ceramic</a:t>
            </a:r>
            <a:r>
              <a:rPr lang="fr-FR" sz="2800" dirty="0"/>
              <a:t> Society 30 (2010) 2345–2355</a:t>
            </a:r>
          </a:p>
          <a:p>
            <a:r>
              <a:rPr lang="fr-FR" sz="2800" dirty="0"/>
              <a:t>[3] M. </a:t>
            </a:r>
            <a:r>
              <a:rPr lang="fr-FR" sz="2800" dirty="0" err="1"/>
              <a:t>Balat-Pichelin</a:t>
            </a:r>
            <a:r>
              <a:rPr lang="fr-FR" sz="2800" dirty="0"/>
              <a:t> et al., ‘</a:t>
            </a:r>
            <a:r>
              <a:rPr lang="fr-FR" sz="2800" dirty="0" err="1"/>
              <a:t>Oxidation</a:t>
            </a:r>
            <a:r>
              <a:rPr lang="fr-FR" sz="2800" dirty="0"/>
              <a:t> and </a:t>
            </a:r>
            <a:r>
              <a:rPr lang="fr-FR" sz="2800" dirty="0" err="1"/>
              <a:t>emissivity</a:t>
            </a:r>
            <a:r>
              <a:rPr lang="fr-FR" sz="2800" dirty="0"/>
              <a:t> of Inconel 718 </a:t>
            </a:r>
            <a:r>
              <a:rPr lang="fr-FR" sz="2800" dirty="0" err="1"/>
              <a:t>alloy</a:t>
            </a:r>
            <a:r>
              <a:rPr lang="fr-FR" sz="2800" dirty="0"/>
              <a:t> as </a:t>
            </a:r>
            <a:r>
              <a:rPr lang="fr-FR" sz="2800" dirty="0" err="1"/>
              <a:t>potential</a:t>
            </a:r>
            <a:r>
              <a:rPr lang="fr-FR" sz="2800" dirty="0"/>
              <a:t> </a:t>
            </a:r>
            <a:r>
              <a:rPr lang="fr-FR" sz="2800" dirty="0" err="1"/>
              <a:t>space</a:t>
            </a:r>
            <a:r>
              <a:rPr lang="fr-FR" sz="2800" dirty="0"/>
              <a:t> </a:t>
            </a:r>
            <a:r>
              <a:rPr lang="fr-FR" sz="2800" dirty="0" err="1"/>
              <a:t>debris</a:t>
            </a:r>
            <a:r>
              <a:rPr lang="fr-FR" sz="2800" dirty="0"/>
              <a:t> </a:t>
            </a:r>
            <a:r>
              <a:rPr lang="fr-FR" sz="2800" dirty="0" err="1"/>
              <a:t>during</a:t>
            </a:r>
            <a:r>
              <a:rPr lang="fr-FR" sz="2800" dirty="0"/>
              <a:t> </a:t>
            </a:r>
            <a:r>
              <a:rPr lang="fr-FR" sz="2800" dirty="0" err="1"/>
              <a:t>its</a:t>
            </a:r>
            <a:r>
              <a:rPr lang="fr-FR" sz="2800" dirty="0"/>
              <a:t> </a:t>
            </a:r>
            <a:r>
              <a:rPr lang="fr-FR" sz="2800" dirty="0" err="1"/>
              <a:t>atmospheric</a:t>
            </a:r>
            <a:r>
              <a:rPr lang="fr-FR" sz="2800" dirty="0"/>
              <a:t> entry’, </a:t>
            </a:r>
            <a:r>
              <a:rPr lang="fr-FR" sz="2800" dirty="0" err="1"/>
              <a:t>Materials</a:t>
            </a:r>
            <a:r>
              <a:rPr lang="fr-FR" sz="2800" dirty="0"/>
              <a:t> </a:t>
            </a:r>
            <a:r>
              <a:rPr lang="fr-FR" sz="2800" dirty="0" err="1"/>
              <a:t>Characterization</a:t>
            </a:r>
            <a:r>
              <a:rPr lang="fr-FR" sz="2800" dirty="0"/>
              <a:t> 127 (2017) 379-390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1231648" y="14901058"/>
            <a:ext cx="6734927" cy="54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5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1796</TotalTime>
  <Words>612</Words>
  <Application>Microsoft Office PowerPoint</Application>
  <PresentationFormat>Personnalisé</PresentationFormat>
  <Paragraphs>60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Symbol</vt:lpstr>
      <vt:lpstr>Times New Roman</vt:lpstr>
      <vt:lpstr>Wingdings</vt:lpstr>
      <vt:lpstr>Thème Office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Johann COLAS</dc:creator>
  <cp:lastModifiedBy>charpentier</cp:lastModifiedBy>
  <cp:revision>117</cp:revision>
  <dcterms:created xsi:type="dcterms:W3CDTF">2017-04-28T08:45:28Z</dcterms:created>
  <dcterms:modified xsi:type="dcterms:W3CDTF">2023-06-15T14:39:34Z</dcterms:modified>
</cp:coreProperties>
</file>